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14"/>
  </p:notesMasterIdLst>
  <p:sldIdLst>
    <p:sldId id="1716" r:id="rId2"/>
    <p:sldId id="1719" r:id="rId3"/>
    <p:sldId id="1725" r:id="rId4"/>
    <p:sldId id="1720" r:id="rId5"/>
    <p:sldId id="1727" r:id="rId6"/>
    <p:sldId id="1721" r:id="rId7"/>
    <p:sldId id="1722" r:id="rId8"/>
    <p:sldId id="1723" r:id="rId9"/>
    <p:sldId id="1730" r:id="rId10"/>
    <p:sldId id="1731" r:id="rId11"/>
    <p:sldId id="1732" r:id="rId12"/>
    <p:sldId id="278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2028"/>
    <a:srgbClr val="F84242"/>
    <a:srgbClr val="E82828"/>
    <a:srgbClr val="2F7EDD"/>
    <a:srgbClr val="0D69FF"/>
    <a:srgbClr val="3C7AE0"/>
    <a:srgbClr val="3485E8"/>
    <a:srgbClr val="418DE9"/>
    <a:srgbClr val="0088EE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36" autoAdjust="0"/>
    <p:restoredTop sz="90675" autoAdjust="0"/>
  </p:normalViewPr>
  <p:slideViewPr>
    <p:cSldViewPr snapToGrid="0">
      <p:cViewPr>
        <p:scale>
          <a:sx n="90" d="100"/>
          <a:sy n="90" d="100"/>
        </p:scale>
        <p:origin x="-1590" y="-6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73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&lt;заголовок&gt;</a:t>
            </a:r>
          </a:p>
        </p:txBody>
      </p:sp>
      <p:sp>
        <p:nvSpPr>
          <p:cNvPr id="74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&lt;дата/время&gt;</a:t>
            </a:r>
          </a:p>
        </p:txBody>
      </p:sp>
      <p:sp>
        <p:nvSpPr>
          <p:cNvPr id="75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&lt;нижний колонтитул&gt;</a:t>
            </a:r>
          </a:p>
        </p:txBody>
      </p:sp>
      <p:sp>
        <p:nvSpPr>
          <p:cNvPr id="76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707589A1-5BBD-49DF-BC36-4B94FAC96860}" type="slidenum"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99780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PlaceHolder 1"/>
          <p:cNvSpPr>
            <a:spLocks noGrp="1"/>
          </p:cNvSpPr>
          <p:nvPr>
            <p:ph type="body"/>
          </p:nvPr>
        </p:nvSpPr>
        <p:spPr>
          <a:xfrm>
            <a:off x="679768" y="4715907"/>
            <a:ext cx="5437426" cy="44669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4" name="CustomShape 2"/>
          <p:cNvSpPr/>
          <p:nvPr/>
        </p:nvSpPr>
        <p:spPr>
          <a:xfrm>
            <a:off x="3850588" y="9430250"/>
            <a:ext cx="2944946" cy="49563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985498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4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128867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EA4C-B080-439A-A2E1-ACFD2CD6322A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830339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EA4C-B080-439A-A2E1-ACFD2CD6322A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4086509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EA4C-B080-439A-A2E1-ACFD2CD6322A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55764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EA4C-B080-439A-A2E1-ACFD2CD6322A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458152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EA4C-B080-439A-A2E1-ACFD2CD6322A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385345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EA4C-B080-439A-A2E1-ACFD2CD6322A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2181775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EA4C-B080-439A-A2E1-ACFD2CD6322A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644383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EA4C-B080-439A-A2E1-ACFD2CD6322A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8226227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EA4C-B080-439A-A2E1-ACFD2CD6322A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260595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EA4C-B080-439A-A2E1-ACFD2CD6322A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404221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EA4C-B080-439A-A2E1-ACFD2CD6322A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5143874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5EA4C-B080-439A-A2E1-ACFD2CD6322A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AA1FD-3C92-4EFE-8C9E-1A3020CA4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576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67zaharov@mail.ru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rrc_safonovo@mail.ru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2"/>
          <p:cNvSpPr/>
          <p:nvPr/>
        </p:nvSpPr>
        <p:spPr>
          <a:xfrm>
            <a:off x="2895600" y="3886200"/>
            <a:ext cx="6400080" cy="1751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4" name="Изображение 3" descr="Снимок экрана 2017-03-05 в 17.15.4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1" y="5397110"/>
            <a:ext cx="9143999" cy="1460890"/>
          </a:xfrm>
          <a:prstGeom prst="rect">
            <a:avLst/>
          </a:prstGeom>
        </p:spPr>
      </p:pic>
      <p:sp>
        <p:nvSpPr>
          <p:cNvPr id="7" name="CustomShape 2"/>
          <p:cNvSpPr/>
          <p:nvPr/>
        </p:nvSpPr>
        <p:spPr>
          <a:xfrm>
            <a:off x="358815" y="3744000"/>
            <a:ext cx="11493661" cy="2649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spcAft>
                <a:spcPts val="1200"/>
              </a:spcAft>
            </a:pPr>
            <a:endParaRPr lang="ru-RU" sz="4000" b="1"/>
          </a:p>
          <a:p>
            <a:pPr algn="ctr">
              <a:spcAft>
                <a:spcPts val="1200"/>
              </a:spcAft>
            </a:pPr>
            <a:r>
              <a:rPr lang="ru-RU" sz="4000" b="1" dirty="0"/>
              <a:t> </a:t>
            </a:r>
          </a:p>
        </p:txBody>
      </p:sp>
      <p:sp>
        <p:nvSpPr>
          <p:cNvPr id="6" name="CustomShape 2">
            <a:extLst>
              <a:ext uri="{FF2B5EF4-FFF2-40B4-BE49-F238E27FC236}">
                <a16:creationId xmlns="" xmlns:a16="http://schemas.microsoft.com/office/drawing/2014/main" id="{0E6AFADD-1CDF-9C42-B135-CA5FCEDAE6F6}"/>
              </a:ext>
            </a:extLst>
          </p:cNvPr>
          <p:cNvSpPr/>
          <p:nvPr/>
        </p:nvSpPr>
        <p:spPr>
          <a:xfrm>
            <a:off x="511214" y="1522228"/>
            <a:ext cx="11493661" cy="18415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/>
            <a:r>
              <a:rPr lang="ru-RU" sz="4000" b="1" cap="all" spc="-1" dirty="0" smtClean="0">
                <a:uFill>
                  <a:solidFill>
                    <a:srgbClr val="FFFFFF"/>
                  </a:solidFill>
                </a:uFill>
              </a:rPr>
              <a:t>Проведение</a:t>
            </a:r>
            <a:endParaRPr lang="en-US" sz="4000" b="1" cap="all" spc="-1" dirty="0" smtClean="0">
              <a:uFill>
                <a:solidFill>
                  <a:srgbClr val="FFFFFF"/>
                </a:solidFill>
              </a:uFill>
            </a:endParaRPr>
          </a:p>
          <a:p>
            <a:pPr algn="ctr"/>
            <a:r>
              <a:rPr lang="ru-RU" sz="4000" b="1" cap="all" spc="-1" dirty="0" smtClean="0"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ru-RU" sz="4000" b="1" cap="all" spc="-1" dirty="0" smtClean="0">
                <a:uFill>
                  <a:solidFill>
                    <a:srgbClr val="FFFFFF"/>
                  </a:solidFill>
                </a:uFill>
              </a:rPr>
              <a:t>всероссийских проверочных </a:t>
            </a:r>
            <a:r>
              <a:rPr lang="ru-RU" sz="4000" b="1" cap="all" spc="-1" dirty="0" smtClean="0">
                <a:uFill>
                  <a:solidFill>
                    <a:srgbClr val="FFFFFF"/>
                  </a:solidFill>
                </a:uFill>
              </a:rPr>
              <a:t>работ</a:t>
            </a:r>
            <a:endParaRPr lang="en-US" sz="4000" b="1" cap="all" spc="-1" dirty="0" smtClean="0">
              <a:uFill>
                <a:solidFill>
                  <a:srgbClr val="FFFFFF"/>
                </a:solidFill>
              </a:uFill>
            </a:endParaRPr>
          </a:p>
          <a:p>
            <a:pPr algn="ctr"/>
            <a:r>
              <a:rPr lang="ru-RU" sz="4000" b="1" cap="all" spc="-1" dirty="0" smtClean="0"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ru-RU" sz="4000" b="1" cap="all" spc="-1" dirty="0" smtClean="0">
                <a:uFill>
                  <a:solidFill>
                    <a:srgbClr val="FFFFFF"/>
                  </a:solidFill>
                </a:uFill>
              </a:rPr>
              <a:t>в 2022 году</a:t>
            </a:r>
            <a:endParaRPr lang="ru-RU" sz="4000" b="1" cap="all" spc="-1" dirty="0">
              <a:uFill>
                <a:solidFill>
                  <a:srgbClr val="FFFFFF"/>
                </a:solidFill>
              </a:uFill>
            </a:endParaRPr>
          </a:p>
          <a:p>
            <a:pPr algn="ctr">
              <a:spcAft>
                <a:spcPts val="600"/>
              </a:spcAft>
            </a:pPr>
            <a:endParaRPr lang="ru-RU" sz="2800" b="1" spc="-1" dirty="0">
              <a:uFill>
                <a:solidFill>
                  <a:srgbClr val="FFFFFF"/>
                </a:solidFill>
              </a:uFill>
            </a:endParaRPr>
          </a:p>
          <a:p>
            <a:pPr algn="r"/>
            <a:r>
              <a:rPr lang="ru-RU" sz="2800" dirty="0" smtClean="0"/>
              <a:t>Захаров С.П.</a:t>
            </a:r>
          </a:p>
          <a:p>
            <a:pPr algn="r"/>
            <a:r>
              <a:rPr lang="ru-RU" sz="2800" dirty="0" smtClean="0"/>
              <a:t>(4812)62-88-28,</a:t>
            </a:r>
            <a:r>
              <a:rPr lang="en-US" sz="2800" dirty="0" smtClean="0"/>
              <a:t>  </a:t>
            </a:r>
          </a:p>
          <a:p>
            <a:pPr algn="r"/>
            <a:r>
              <a:rPr lang="ru-RU" sz="2800" dirty="0" smtClean="0">
                <a:hlinkClick r:id="rId4"/>
              </a:rPr>
              <a:t>67</a:t>
            </a:r>
            <a:r>
              <a:rPr lang="en-US" sz="2800" dirty="0" smtClean="0">
                <a:hlinkClick r:id="rId4"/>
              </a:rPr>
              <a:t>zaharov@mail.ru</a:t>
            </a:r>
            <a:r>
              <a:rPr lang="en-US" sz="4000" b="1" dirty="0" smtClean="0"/>
              <a:t> </a:t>
            </a:r>
            <a:endParaRPr lang="ru-RU" sz="4000" b="1" dirty="0"/>
          </a:p>
          <a:p>
            <a:pPr algn="ctr">
              <a:spcAft>
                <a:spcPts val="1200"/>
              </a:spcAft>
            </a:pPr>
            <a:r>
              <a:rPr lang="ru-RU" sz="40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3518814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63046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Новый личный кабинет в ФИС ОКО</a:t>
            </a:r>
            <a:endParaRPr lang="ru-RU" sz="3200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t>10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041991" y="1435396"/>
            <a:ext cx="959056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Логины образовательных организаций вида </a:t>
            </a:r>
            <a:r>
              <a:rPr lang="ru-RU" sz="2800" dirty="0" err="1"/>
              <a:t>sch</a:t>
            </a:r>
            <a:r>
              <a:rPr lang="ru-RU" sz="2800" dirty="0"/>
              <a:t>****** будут изменены: </a:t>
            </a:r>
            <a:endParaRPr lang="ru-RU" sz="2800" dirty="0" smtClean="0"/>
          </a:p>
          <a:p>
            <a:r>
              <a:rPr lang="ru-RU" sz="2800" dirty="0" smtClean="0"/>
              <a:t>символьная </a:t>
            </a:r>
            <a:r>
              <a:rPr lang="ru-RU" sz="2800" dirty="0"/>
              <a:t>часть </a:t>
            </a:r>
            <a:r>
              <a:rPr lang="ru-RU" sz="2800" b="1" dirty="0"/>
              <a:t>«</a:t>
            </a:r>
            <a:r>
              <a:rPr lang="ru-RU" sz="2800" b="1" dirty="0" err="1"/>
              <a:t>sch</a:t>
            </a:r>
            <a:r>
              <a:rPr lang="ru-RU" sz="2800" dirty="0"/>
              <a:t>» заменяется на </a:t>
            </a:r>
            <a:r>
              <a:rPr lang="ru-RU" sz="2800" b="1" dirty="0"/>
              <a:t>«</a:t>
            </a:r>
            <a:r>
              <a:rPr lang="ru-RU" sz="2800" b="1" dirty="0" err="1"/>
              <a:t>edu</a:t>
            </a:r>
            <a:r>
              <a:rPr lang="ru-RU" sz="2800" b="1" dirty="0"/>
              <a:t>», </a:t>
            </a:r>
            <a:r>
              <a:rPr lang="ru-RU" sz="2800" dirty="0"/>
              <a:t>при этом </a:t>
            </a:r>
            <a:r>
              <a:rPr lang="ru-RU" sz="2800" b="1" dirty="0"/>
              <a:t>цифры в логинах </a:t>
            </a:r>
            <a:r>
              <a:rPr lang="ru-RU" sz="2800" dirty="0"/>
              <a:t>ОО </a:t>
            </a:r>
            <a:r>
              <a:rPr lang="ru-RU" sz="2800" b="1" dirty="0"/>
              <a:t>остаются прежними </a:t>
            </a:r>
            <a:r>
              <a:rPr lang="ru-RU" sz="2800" dirty="0"/>
              <a:t>(например, логин ОО </a:t>
            </a:r>
            <a:r>
              <a:rPr lang="ru-RU" sz="2800" b="1" dirty="0"/>
              <a:t>sch010101</a:t>
            </a:r>
            <a:r>
              <a:rPr lang="ru-RU" sz="2800" dirty="0"/>
              <a:t> будет преобразован в </a:t>
            </a:r>
            <a:r>
              <a:rPr lang="ru-RU" sz="2800" b="1" dirty="0"/>
              <a:t>edu010101</a:t>
            </a:r>
            <a:r>
              <a:rPr lang="ru-RU" sz="2800" dirty="0" smtClean="0"/>
              <a:t>).</a:t>
            </a:r>
          </a:p>
          <a:p>
            <a:endParaRPr lang="ru-RU" sz="2800" dirty="0"/>
          </a:p>
          <a:p>
            <a:r>
              <a:rPr lang="ru-RU" sz="2800" dirty="0" smtClean="0"/>
              <a:t>Будут </a:t>
            </a:r>
            <a:r>
              <a:rPr lang="ru-RU" sz="2800" b="1" u="sng" dirty="0" smtClean="0"/>
              <a:t>обновлены пароли  муниципальных координаторов</a:t>
            </a:r>
            <a:r>
              <a:rPr lang="ru-RU" sz="2800" dirty="0" smtClean="0"/>
              <a:t>.</a:t>
            </a:r>
          </a:p>
          <a:p>
            <a:endParaRPr lang="ru-RU" sz="2800" dirty="0"/>
          </a:p>
          <a:p>
            <a:r>
              <a:rPr lang="ru-RU" sz="2800" dirty="0" smtClean="0"/>
              <a:t>Сбор сведений о муниципальных координаторах   - </a:t>
            </a:r>
            <a:r>
              <a:rPr lang="en-US" sz="2800" dirty="0" smtClean="0"/>
              <a:t> </a:t>
            </a:r>
            <a:r>
              <a:rPr lang="ru-RU" sz="2800" dirty="0" smtClean="0"/>
              <a:t>Петрова Наталья Анатольевна, 89156509995, </a:t>
            </a:r>
            <a:r>
              <a:rPr lang="en-US" sz="2800" dirty="0" smtClean="0">
                <a:hlinkClick r:id="rId2"/>
              </a:rPr>
              <a:t>rrc_safonovo@mail.ru</a:t>
            </a:r>
            <a:r>
              <a:rPr lang="en-US" sz="2800" dirty="0" smtClean="0"/>
              <a:t> </a:t>
            </a:r>
            <a:endParaRPr lang="ru-RU" sz="2800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121999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t>11</a:t>
            </a:fld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92" t="6139" r="7992" b="18205"/>
          <a:stretch/>
        </p:blipFill>
        <p:spPr bwMode="auto">
          <a:xfrm>
            <a:off x="189339" y="404037"/>
            <a:ext cx="11880111" cy="6251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40137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2"/>
          <p:cNvSpPr/>
          <p:nvPr/>
        </p:nvSpPr>
        <p:spPr>
          <a:xfrm>
            <a:off x="2895600" y="3886200"/>
            <a:ext cx="6400080" cy="1751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4" name="Изображение 3" descr="Снимок экрана 2017-03-05 в 17.15.4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1" y="5397110"/>
            <a:ext cx="9143999" cy="1460890"/>
          </a:xfrm>
          <a:prstGeom prst="rect">
            <a:avLst/>
          </a:prstGeom>
        </p:spPr>
      </p:pic>
      <p:sp>
        <p:nvSpPr>
          <p:cNvPr id="7" name="CustomShape 2"/>
          <p:cNvSpPr/>
          <p:nvPr/>
        </p:nvSpPr>
        <p:spPr>
          <a:xfrm>
            <a:off x="1943175" y="2279322"/>
            <a:ext cx="8007218" cy="1091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spcAft>
                <a:spcPts val="1200"/>
              </a:spcAft>
            </a:pPr>
            <a:r>
              <a:rPr lang="ru-RU" sz="3600" b="1" spc="-1" dirty="0">
                <a:uFill>
                  <a:solidFill>
                    <a:srgbClr val="FFFFFF"/>
                  </a:solidFill>
                </a:uFill>
                <a:latin typeface="Calibri"/>
              </a:rPr>
              <a:t>Благодарю за внимание!</a:t>
            </a:r>
            <a:endParaRPr lang="en-US" sz="3600" b="1" spc="-1" dirty="0"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8653321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7703" y="147047"/>
            <a:ext cx="10972800" cy="820516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Проведение ВПР в 2022 году </a:t>
            </a:r>
            <a:r>
              <a:rPr lang="ru-RU" sz="3200" b="1" dirty="0" smtClean="0"/>
              <a:t> в </a:t>
            </a:r>
            <a:r>
              <a:rPr lang="ru-RU" sz="3200" b="1" dirty="0" smtClean="0"/>
              <a:t>4-8 и 10-11 классах</a:t>
            </a:r>
            <a:endParaRPr lang="ru-RU" sz="3200" b="1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99731" y="946297"/>
            <a:ext cx="11451264" cy="5582094"/>
          </a:xfrm>
        </p:spPr>
        <p:txBody>
          <a:bodyPr>
            <a:normAutofit fontScale="70000" lnSpcReduction="20000"/>
          </a:bodyPr>
          <a:lstStyle/>
          <a:p>
            <a:endParaRPr lang="ru-RU" sz="2400" dirty="0" smtClean="0"/>
          </a:p>
          <a:p>
            <a:r>
              <a:rPr lang="ru-RU" sz="3100" dirty="0" smtClean="0"/>
              <a:t>Приказ </a:t>
            </a:r>
            <a:r>
              <a:rPr lang="ru-RU" sz="3100" dirty="0" err="1"/>
              <a:t>Рособрнадзора</a:t>
            </a:r>
            <a:r>
              <a:rPr lang="ru-RU" sz="3100" dirty="0"/>
              <a:t> от 16.08.2021 № 1139 «О проведении Федеральной службой по надзору в сфере образования и науки  мониторинга качества подготовки обучающихся общеобразовательных организаций в форме всероссийских проверочных работ в 2022 году»</a:t>
            </a:r>
          </a:p>
          <a:p>
            <a:endParaRPr lang="ru-RU" sz="3100" dirty="0" smtClean="0"/>
          </a:p>
          <a:p>
            <a:r>
              <a:rPr lang="ru-RU" sz="3100" dirty="0" smtClean="0"/>
              <a:t>План-график </a:t>
            </a:r>
            <a:r>
              <a:rPr lang="ru-RU" sz="3100" dirty="0" smtClean="0"/>
              <a:t>и Порядок </a:t>
            </a:r>
            <a:r>
              <a:rPr lang="ru-RU" sz="3100" dirty="0"/>
              <a:t>проведения всероссийских проверочных работ в 2022 году </a:t>
            </a:r>
            <a:r>
              <a:rPr lang="ru-RU" sz="3100" dirty="0" smtClean="0"/>
              <a:t>разработаны ФИОКО</a:t>
            </a:r>
            <a:endParaRPr lang="ru-RU" sz="3100" dirty="0" smtClean="0"/>
          </a:p>
          <a:p>
            <a:pPr marL="0" indent="0" algn="ctr">
              <a:buNone/>
            </a:pPr>
            <a:endParaRPr lang="ru-RU" sz="3100" dirty="0"/>
          </a:p>
          <a:p>
            <a:pPr marL="0" indent="0" algn="ctr">
              <a:buNone/>
            </a:pPr>
            <a:r>
              <a:rPr lang="ru-RU" sz="3100" dirty="0" smtClean="0"/>
              <a:t>Период </a:t>
            </a:r>
            <a:r>
              <a:rPr lang="ru-RU" sz="3100" dirty="0" smtClean="0"/>
              <a:t>проведения </a:t>
            </a:r>
            <a:endParaRPr lang="en-US" sz="3100" dirty="0" smtClean="0"/>
          </a:p>
          <a:p>
            <a:pPr algn="ctr"/>
            <a:r>
              <a:rPr lang="ru-RU" sz="3100" dirty="0" smtClean="0"/>
              <a:t> </a:t>
            </a:r>
            <a:r>
              <a:rPr lang="ru-RU" sz="3100" dirty="0"/>
              <a:t>в 10 - 11 классах </a:t>
            </a:r>
            <a:r>
              <a:rPr lang="ru-RU" sz="3100" dirty="0" smtClean="0"/>
              <a:t>: </a:t>
            </a:r>
            <a:r>
              <a:rPr lang="ru-RU" sz="3100" b="1" dirty="0">
                <a:solidFill>
                  <a:srgbClr val="FF0000"/>
                </a:solidFill>
              </a:rPr>
              <a:t>01.03.2022–25.03.2022 </a:t>
            </a:r>
            <a:endParaRPr lang="ru-RU" sz="3100" dirty="0">
              <a:solidFill>
                <a:srgbClr val="FF0000"/>
              </a:solidFill>
            </a:endParaRPr>
          </a:p>
          <a:p>
            <a:pPr algn="ctr"/>
            <a:r>
              <a:rPr lang="ru-RU" sz="3100" dirty="0" smtClean="0"/>
              <a:t>в 4-8 классах :  </a:t>
            </a:r>
            <a:r>
              <a:rPr lang="ru-RU" sz="3100" b="1" dirty="0">
                <a:solidFill>
                  <a:srgbClr val="FF0000"/>
                </a:solidFill>
              </a:rPr>
              <a:t>15.03.2022 –</a:t>
            </a:r>
            <a:r>
              <a:rPr lang="ru-RU" sz="3100" b="1" dirty="0" smtClean="0">
                <a:solidFill>
                  <a:srgbClr val="FF0000"/>
                </a:solidFill>
              </a:rPr>
              <a:t>20.05.2022</a:t>
            </a:r>
          </a:p>
          <a:p>
            <a:pPr marL="0" indent="0" algn="ctr">
              <a:buNone/>
            </a:pPr>
            <a:r>
              <a:rPr lang="ru-RU" sz="3100" dirty="0"/>
              <a:t> в компьютерной форме</a:t>
            </a:r>
            <a:r>
              <a:rPr lang="ru-RU" sz="3100" dirty="0" smtClean="0">
                <a:solidFill>
                  <a:prstClr val="black"/>
                </a:solidFill>
              </a:rPr>
              <a:t>:  </a:t>
            </a:r>
            <a:r>
              <a:rPr lang="ru-RU" sz="3100" b="1" dirty="0" smtClean="0">
                <a:solidFill>
                  <a:srgbClr val="FF0000"/>
                </a:solidFill>
              </a:rPr>
              <a:t>18.04.2022 </a:t>
            </a:r>
            <a:r>
              <a:rPr lang="ru-RU" sz="3100" b="1" dirty="0">
                <a:solidFill>
                  <a:srgbClr val="FF0000"/>
                </a:solidFill>
              </a:rPr>
              <a:t>–20.05.2022 </a:t>
            </a:r>
            <a:r>
              <a:rPr lang="en-US" sz="3100" b="1" dirty="0" smtClean="0">
                <a:solidFill>
                  <a:srgbClr val="FF0000"/>
                </a:solidFill>
              </a:rPr>
              <a:t/>
            </a:r>
            <a:br>
              <a:rPr lang="en-US" sz="3100" b="1" dirty="0" smtClean="0">
                <a:solidFill>
                  <a:srgbClr val="FF0000"/>
                </a:solidFill>
              </a:rPr>
            </a:br>
            <a:endParaRPr lang="ru-RU" sz="3100" b="1" dirty="0" smtClean="0">
              <a:solidFill>
                <a:srgbClr val="FF0000"/>
              </a:solidFill>
            </a:endParaRPr>
          </a:p>
          <a:p>
            <a:pPr algn="ctr"/>
            <a:endParaRPr lang="ru-RU" sz="3100" dirty="0" smtClean="0"/>
          </a:p>
          <a:p>
            <a:pPr algn="ctr"/>
            <a:r>
              <a:rPr lang="ru-RU" sz="3100" dirty="0" smtClean="0"/>
              <a:t>Время </a:t>
            </a:r>
            <a:r>
              <a:rPr lang="ru-RU" sz="3100" dirty="0"/>
              <a:t>выполнения работ и формат печати вариантов ВПР </a:t>
            </a:r>
            <a:r>
              <a:rPr lang="ru-RU" sz="3100" dirty="0" smtClean="0"/>
              <a:t>представлены </a:t>
            </a:r>
            <a:r>
              <a:rPr lang="ru-RU" sz="3100" dirty="0"/>
              <a:t>в </a:t>
            </a:r>
            <a:r>
              <a:rPr lang="ru-RU" sz="3100" dirty="0" smtClean="0"/>
              <a:t>Приложении к Порядку проведения</a:t>
            </a:r>
            <a:r>
              <a:rPr lang="ru-RU" sz="3100" b="1" dirty="0"/>
              <a:t/>
            </a:r>
            <a:br>
              <a:rPr lang="ru-RU" sz="3100" b="1" dirty="0"/>
            </a:br>
            <a:endParaRPr lang="ru-RU" sz="3100" dirty="0">
              <a:effectLst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8063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958739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+mn-lt"/>
              </a:rPr>
              <a:t>Формирование </a:t>
            </a:r>
            <a:r>
              <a:rPr lang="ru-RU" sz="3200" b="1" dirty="0">
                <a:latin typeface="+mn-lt"/>
              </a:rPr>
              <a:t>организационных </a:t>
            </a:r>
            <a:r>
              <a:rPr lang="ru-RU" sz="3200" b="1" dirty="0" smtClean="0">
                <a:latin typeface="+mn-lt"/>
              </a:rPr>
              <a:t>ресурсов </a:t>
            </a:r>
            <a:endParaRPr lang="ru-RU" sz="3200" b="1" dirty="0">
              <a:latin typeface="+mn-lt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3614912"/>
              </p:ext>
            </p:extLst>
          </p:nvPr>
        </p:nvGraphicFramePr>
        <p:xfrm>
          <a:off x="609600" y="1495169"/>
          <a:ext cx="10972800" cy="4251918"/>
        </p:xfrm>
        <a:graphic>
          <a:graphicData uri="http://schemas.openxmlformats.org/drawingml/2006/table">
            <a:tbl>
              <a:tblPr firstRow="1" firstCol="1" bandRow="1"/>
              <a:tblGrid>
                <a:gridCol w="3657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657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6576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14298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Предварительный сбор данных о готовности/возможности  проведения ВПР </a:t>
                      </a:r>
                      <a:r>
                        <a:rPr lang="ru-RU" sz="1800" b="1" dirty="0">
                          <a:effectLst/>
                          <a:latin typeface="+mn-lt"/>
                          <a:cs typeface="Times New Roman"/>
                        </a:rPr>
                        <a:t> </a:t>
                      </a:r>
                      <a:r>
                        <a:rPr lang="ru-RU" sz="18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 компьютерной форме</a:t>
                      </a:r>
                      <a:endParaRPr lang="ru-RU" sz="1800" b="1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До 24.01.2022</a:t>
                      </a:r>
                      <a:endParaRPr lang="ru-RU" sz="1800" b="1" dirty="0">
                        <a:effectLst/>
                        <a:latin typeface="+mn-lt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(до 23:00 </a:t>
                      </a:r>
                      <a:r>
                        <a:rPr lang="ru-RU" sz="1800" b="1" dirty="0" err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мск</a:t>
                      </a:r>
                      <a:r>
                        <a:rPr lang="ru-RU" sz="18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)</a:t>
                      </a:r>
                      <a:endParaRPr lang="ru-RU" sz="1800" b="1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Региональные и/или муниципальные координаторы, ОО</a:t>
                      </a:r>
                      <a:endParaRPr lang="ru-RU" sz="1800" b="1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4839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Формирование заявки от ОО на участие в ВПР, в том числе в компьютерной форме </a:t>
                      </a:r>
                      <a:endParaRPr lang="ru-RU" sz="1800" b="1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До 11.02.2022</a:t>
                      </a:r>
                      <a:endParaRPr lang="ru-RU" sz="1800" b="1">
                        <a:effectLst/>
                        <a:latin typeface="+mn-lt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(до 23:00 мск)</a:t>
                      </a:r>
                      <a:endParaRPr lang="ru-RU" sz="1800" b="1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Региональные и/или муниципальные координаторы, ОО</a:t>
                      </a:r>
                      <a:endParaRPr lang="ru-RU" sz="1800" b="1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4298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Формирование заявки от региональных координаторов на участие ОО в ВПР, в том числе</a:t>
                      </a:r>
                      <a:r>
                        <a:rPr lang="ru-RU" sz="1800" b="1">
                          <a:effectLst/>
                          <a:latin typeface="+mn-lt"/>
                          <a:cs typeface="Times New Roman"/>
                        </a:rPr>
                        <a:t> в </a:t>
                      </a:r>
                      <a:r>
                        <a:rPr lang="ru-RU" sz="18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компьютерной форме </a:t>
                      </a:r>
                      <a:endParaRPr lang="ru-RU" sz="1800" b="1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До 18.02.2022</a:t>
                      </a:r>
                      <a:endParaRPr lang="ru-RU" sz="1800" b="1">
                        <a:effectLst/>
                        <a:latin typeface="+mn-lt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(до 23:00 мск)</a:t>
                      </a:r>
                      <a:endParaRPr lang="ru-RU" sz="1800" b="1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Региональные координаторы</a:t>
                      </a:r>
                      <a:endParaRPr lang="ru-RU" sz="1800" b="1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14298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Сбор контекстных данных об ОО</a:t>
                      </a:r>
                      <a:r>
                        <a:rPr lang="ru-RU" sz="1800" b="1">
                          <a:effectLst/>
                          <a:latin typeface="+mn-lt"/>
                          <a:cs typeface="Times New Roman"/>
                        </a:rPr>
                        <a:t> </a:t>
                      </a:r>
                      <a:r>
                        <a:rPr lang="ru-RU" sz="18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для проведения мониторинга качества подготовки обучающихся</a:t>
                      </a:r>
                      <a:endParaRPr lang="ru-RU" sz="1800" b="1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01.02.2022 - 14.03.2022</a:t>
                      </a:r>
                      <a:endParaRPr lang="ru-RU" sz="1800" b="1">
                        <a:effectLst/>
                        <a:latin typeface="+mn-lt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(до 18:00 мск)</a:t>
                      </a:r>
                      <a:endParaRPr lang="ru-RU" sz="1800" b="1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Региональные и/или муниципальные координаторы, ОО</a:t>
                      </a:r>
                      <a:endParaRPr lang="ru-RU" sz="1800" b="1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1323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88043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Проведение ВПР в 4-8 классах</a:t>
            </a:r>
            <a:endParaRPr lang="ru-RU" sz="3200" b="1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t>4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87048" y="1122047"/>
            <a:ext cx="109788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  </a:t>
            </a:r>
            <a:r>
              <a:rPr lang="ru-RU" sz="2400" dirty="0" smtClean="0"/>
              <a:t>ВПР проводятся   в </a:t>
            </a:r>
            <a:r>
              <a:rPr lang="ru-RU" sz="2400" b="1" dirty="0" smtClean="0"/>
              <a:t>штатном режиме </a:t>
            </a:r>
            <a:r>
              <a:rPr lang="ru-RU" sz="2400" dirty="0" smtClean="0"/>
              <a:t>во всех классах данной параллели по предметам:</a:t>
            </a:r>
            <a:br>
              <a:rPr lang="ru-RU" sz="2400" dirty="0" smtClean="0"/>
            </a:br>
            <a:r>
              <a:rPr lang="ru-RU" sz="2400" dirty="0" smtClean="0"/>
              <a:t>-   в 4 классах «Русский язык», «Математика», «Окружающий мир»;</a:t>
            </a:r>
          </a:p>
          <a:p>
            <a:pPr marL="342900" indent="-342900">
              <a:buFontTx/>
              <a:buChar char="-"/>
            </a:pPr>
            <a:r>
              <a:rPr lang="ru-RU" sz="2400" dirty="0" smtClean="0"/>
              <a:t>в 5 </a:t>
            </a:r>
            <a:r>
              <a:rPr lang="ru-RU" sz="2400" dirty="0"/>
              <a:t>классах «Русский язык», «Математика», «История», «</a:t>
            </a:r>
            <a:r>
              <a:rPr lang="ru-RU" sz="2400" dirty="0" smtClean="0"/>
              <a:t>Биология»;</a:t>
            </a:r>
          </a:p>
          <a:p>
            <a:pPr marL="342900" indent="-342900">
              <a:buFontTx/>
              <a:buChar char="-"/>
            </a:pPr>
            <a:r>
              <a:rPr lang="ru-RU" sz="2400" dirty="0"/>
              <a:t>в </a:t>
            </a:r>
            <a:r>
              <a:rPr lang="ru-RU" sz="2400" dirty="0" smtClean="0"/>
              <a:t>6 </a:t>
            </a:r>
            <a:r>
              <a:rPr lang="ru-RU" sz="2400" dirty="0"/>
              <a:t>классах «Русский язык», «Математика</a:t>
            </a:r>
            <a:r>
              <a:rPr lang="ru-RU" sz="2400" dirty="0" smtClean="0"/>
              <a:t>»; </a:t>
            </a:r>
          </a:p>
          <a:p>
            <a:pPr marL="342900" indent="-342900">
              <a:buFontTx/>
              <a:buChar char="-"/>
            </a:pPr>
            <a:r>
              <a:rPr lang="ru-RU" sz="2400" dirty="0" smtClean="0"/>
              <a:t>в 7 классах «Русский </a:t>
            </a:r>
            <a:r>
              <a:rPr lang="ru-RU" sz="2400" dirty="0"/>
              <a:t>язык», «Математика</a:t>
            </a:r>
            <a:r>
              <a:rPr lang="ru-RU" sz="2400" dirty="0" smtClean="0"/>
              <a:t>», «Иностранный </a:t>
            </a:r>
            <a:r>
              <a:rPr lang="ru-RU" sz="2400" dirty="0"/>
              <a:t>язык</a:t>
            </a:r>
            <a:r>
              <a:rPr lang="ru-RU" sz="2400" dirty="0" smtClean="0"/>
              <a:t>»: </a:t>
            </a:r>
            <a:r>
              <a:rPr lang="ru-RU" sz="2400" dirty="0"/>
              <a:t>«Английский язык», «Немецкий язык», «Французский язык</a:t>
            </a:r>
            <a:r>
              <a:rPr lang="ru-RU" sz="2400" dirty="0" smtClean="0"/>
              <a:t>»; </a:t>
            </a:r>
            <a:endParaRPr lang="ru-RU" sz="2400" dirty="0"/>
          </a:p>
          <a:p>
            <a:pPr marL="342900" indent="-342900">
              <a:buFontTx/>
              <a:buChar char="-"/>
            </a:pPr>
            <a:r>
              <a:rPr lang="ru-RU" sz="2400" dirty="0"/>
              <a:t>в </a:t>
            </a:r>
            <a:r>
              <a:rPr lang="ru-RU" sz="2400" dirty="0" smtClean="0"/>
              <a:t>8 </a:t>
            </a:r>
            <a:r>
              <a:rPr lang="ru-RU" sz="2400" dirty="0"/>
              <a:t>классах «Русский язык», «Математика»; </a:t>
            </a:r>
            <a:endParaRPr lang="ru-RU" sz="2400" dirty="0" smtClean="0"/>
          </a:p>
          <a:p>
            <a:pPr marL="342900" indent="-342900">
              <a:buFontTx/>
              <a:buChar char="-"/>
            </a:pPr>
            <a:endParaRPr lang="ru-RU" sz="2400" dirty="0"/>
          </a:p>
          <a:p>
            <a:r>
              <a:rPr lang="ru-RU" sz="2400" dirty="0" smtClean="0"/>
              <a:t>ВПР </a:t>
            </a:r>
            <a:r>
              <a:rPr lang="ru-RU" sz="2400" dirty="0"/>
              <a:t>проводятся в режиме </a:t>
            </a:r>
            <a:r>
              <a:rPr lang="ru-RU" sz="2400" b="1" dirty="0"/>
              <a:t>апробации</a:t>
            </a:r>
            <a:r>
              <a:rPr lang="ru-RU" sz="2400" dirty="0"/>
              <a:t>:</a:t>
            </a:r>
          </a:p>
          <a:p>
            <a:pPr marL="342900" indent="-342900">
              <a:buFontTx/>
              <a:buChar char="-"/>
            </a:pPr>
            <a:r>
              <a:rPr lang="ru-RU" sz="2400" dirty="0" smtClean="0"/>
              <a:t> в </a:t>
            </a:r>
            <a:r>
              <a:rPr lang="ru-RU" sz="2400" dirty="0"/>
              <a:t>10 и 11 классах по предмету «География», </a:t>
            </a:r>
          </a:p>
          <a:p>
            <a:pPr marL="342900" indent="-342900">
              <a:buFontTx/>
              <a:buChar char="-"/>
            </a:pPr>
            <a:r>
              <a:rPr lang="ru-RU" sz="2400" dirty="0" smtClean="0"/>
              <a:t> </a:t>
            </a:r>
            <a:r>
              <a:rPr lang="ru-RU" sz="2400" dirty="0"/>
              <a:t>в 11 классе по предметам: «Физика», «Химия», «Биология», «История»,  «Иностранный язык»: «Английский язык», «Немецкий язык», «Французский язык». </a:t>
            </a:r>
          </a:p>
        </p:txBody>
      </p:sp>
    </p:spTree>
    <p:extLst>
      <p:ext uri="{BB962C8B-B14F-4D97-AF65-F5344CB8AC3E}">
        <p14:creationId xmlns:p14="http://schemas.microsoft.com/office/powerpoint/2010/main" val="3072689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88043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Проведение ВПР в 5-8 классах (в </a:t>
            </a:r>
            <a:r>
              <a:rPr lang="ru-RU" sz="3200" b="1" dirty="0"/>
              <a:t>компьютерной </a:t>
            </a:r>
            <a:r>
              <a:rPr lang="ru-RU" sz="3200" b="1" dirty="0" smtClean="0"/>
              <a:t>форме)</a:t>
            </a:r>
            <a:endParaRPr lang="ru-RU" sz="3200" b="1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t>5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87048" y="1122047"/>
            <a:ext cx="109788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А</a:t>
            </a:r>
            <a:r>
              <a:rPr lang="ru-RU" sz="2400" dirty="0" smtClean="0"/>
              <a:t>льтернативная </a:t>
            </a:r>
            <a:r>
              <a:rPr lang="ru-RU" sz="2400" dirty="0"/>
              <a:t>возможность выполнения участниками работ </a:t>
            </a:r>
            <a:r>
              <a:rPr lang="ru-RU" sz="2400" b="1" u="sng" dirty="0"/>
              <a:t>в компьютерной форме</a:t>
            </a:r>
            <a:r>
              <a:rPr lang="ru-RU" sz="2400" dirty="0"/>
              <a:t>: </a:t>
            </a:r>
          </a:p>
          <a:p>
            <a:r>
              <a:rPr lang="ru-RU" sz="2400" dirty="0" smtClean="0"/>
              <a:t>-   в </a:t>
            </a:r>
            <a:r>
              <a:rPr lang="ru-RU" sz="2400" dirty="0"/>
              <a:t>5 классах по предметам «История», «Биология</a:t>
            </a:r>
            <a:r>
              <a:rPr lang="ru-RU" sz="2400" dirty="0" smtClean="0"/>
              <a:t>»;</a:t>
            </a:r>
          </a:p>
          <a:p>
            <a:r>
              <a:rPr lang="ru-RU" sz="2400" dirty="0" smtClean="0"/>
              <a:t>-   в </a:t>
            </a:r>
            <a:r>
              <a:rPr lang="ru-RU" sz="2400" dirty="0"/>
              <a:t>6, 7, 8 классах по предметам «История», «Биология», «География», «Обществознание</a:t>
            </a:r>
            <a:r>
              <a:rPr lang="ru-RU" sz="2400" dirty="0" smtClean="0"/>
              <a:t>»;</a:t>
            </a:r>
            <a:endParaRPr lang="ru-RU" sz="2400" dirty="0"/>
          </a:p>
          <a:p>
            <a:r>
              <a:rPr lang="ru-RU" sz="2400" dirty="0" smtClean="0"/>
              <a:t>-   в </a:t>
            </a:r>
            <a:r>
              <a:rPr lang="ru-RU" sz="2400" dirty="0"/>
              <a:t>каждой параллели по каждому  предмету выбирается только одна форма проведения (для всей параллели по выбранному предмету) -  традиционная или </a:t>
            </a:r>
            <a:r>
              <a:rPr lang="ru-RU" sz="2400" dirty="0" smtClean="0"/>
              <a:t>компьютерная;</a:t>
            </a:r>
          </a:p>
          <a:p>
            <a:r>
              <a:rPr lang="ru-RU" sz="2400" dirty="0" smtClean="0"/>
              <a:t>-  архивы </a:t>
            </a:r>
            <a:r>
              <a:rPr lang="ru-RU" sz="2400" dirty="0"/>
              <a:t>с материалами для проведения работы в традиционной форме по выбранным классам и предметам и формы сбора результатов для  </a:t>
            </a:r>
            <a:r>
              <a:rPr lang="ru-RU" sz="2400" dirty="0" smtClean="0"/>
              <a:t>ОО предоставляться </a:t>
            </a:r>
            <a:r>
              <a:rPr lang="ru-RU" sz="2400" dirty="0"/>
              <a:t>не будут. </a:t>
            </a:r>
            <a:endParaRPr lang="ru-RU" sz="2400" dirty="0" smtClean="0"/>
          </a:p>
          <a:p>
            <a:endParaRPr lang="ru-RU" sz="2400" dirty="0" smtClean="0"/>
          </a:p>
          <a:p>
            <a:pPr indent="457200"/>
            <a:r>
              <a:rPr lang="ru-RU" sz="2400" dirty="0" smtClean="0"/>
              <a:t>В </a:t>
            </a:r>
            <a:r>
              <a:rPr lang="ru-RU" sz="2400" dirty="0"/>
              <a:t>ОО с большим количеством участников возможно проведение ВПР в компьютерной форме в несколько сессий в рамках выбранной даты или в течение нескольких дней.</a:t>
            </a:r>
            <a:endParaRPr lang="ru-RU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13658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88043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+mn-lt"/>
              </a:rPr>
              <a:t>Проведение </a:t>
            </a:r>
            <a:r>
              <a:rPr lang="ru-RU" sz="3200" b="1" dirty="0">
                <a:latin typeface="+mn-lt"/>
              </a:rPr>
              <a:t>ВПР в 5-8 классах (в компьютерной форме)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t>6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046205" y="1234814"/>
            <a:ext cx="10272583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sz="2400" dirty="0"/>
              <a:t>В случае принятия решения о проведении проверочных работ в компьютерной форме эксперты для проверки заданий получат доступ к системе электронной проверки заданий «Эксперт». </a:t>
            </a:r>
            <a:endParaRPr lang="ru-RU" sz="2400" dirty="0" smtClean="0"/>
          </a:p>
          <a:p>
            <a:pPr indent="457200"/>
            <a:endParaRPr lang="ru-RU" sz="2400" dirty="0"/>
          </a:p>
          <a:p>
            <a:pPr indent="457200"/>
            <a:r>
              <a:rPr lang="ru-RU" sz="2400" dirty="0" smtClean="0"/>
              <a:t>Эксперты будут проверять работы обучающихся своей образовательной организации.</a:t>
            </a:r>
          </a:p>
          <a:p>
            <a:pPr indent="457200"/>
            <a:endParaRPr lang="ru-RU" sz="2400" dirty="0"/>
          </a:p>
          <a:p>
            <a:pPr indent="457200"/>
            <a:r>
              <a:rPr lang="ru-RU" sz="2400" dirty="0"/>
              <a:t>Сбор информации о количестве экспертов по проверке заданий проверочной работы в  компьютерной форме в 5-8 классах по предметам история, биология, география, </a:t>
            </a:r>
            <a:r>
              <a:rPr lang="ru-RU" sz="2400" dirty="0" smtClean="0"/>
              <a:t>обществознание </a:t>
            </a:r>
          </a:p>
          <a:p>
            <a:pPr indent="457200" algn="ctr"/>
            <a:r>
              <a:rPr lang="ru-RU" sz="2400" b="1" dirty="0"/>
              <a:t>д</a:t>
            </a:r>
            <a:r>
              <a:rPr lang="ru-RU" sz="2400" b="1" dirty="0" smtClean="0"/>
              <a:t>о </a:t>
            </a:r>
            <a:r>
              <a:rPr lang="ru-RU" sz="2400" b="1" dirty="0"/>
              <a:t>11.04 2022 (до 23:00 </a:t>
            </a:r>
            <a:r>
              <a:rPr lang="ru-RU" sz="2400" b="1" dirty="0" err="1"/>
              <a:t>мск</a:t>
            </a:r>
            <a:r>
              <a:rPr lang="ru-RU" sz="2400" b="1" dirty="0"/>
              <a:t>)</a:t>
            </a:r>
            <a:endParaRPr lang="ru-RU" sz="2400" dirty="0" smtClean="0"/>
          </a:p>
          <a:p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18233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948681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+mn-lt"/>
              </a:rPr>
              <a:t>Проведение ВПР в 6 - 8 классах по предметам на основе случайного выбора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t>7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11827" y="1540639"/>
            <a:ext cx="1089865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sz="2400" dirty="0" smtClean="0"/>
              <a:t>В </a:t>
            </a:r>
            <a:r>
              <a:rPr lang="ru-RU" sz="2400" dirty="0"/>
              <a:t>6 - 8 классах распределение конкретных предметов </a:t>
            </a:r>
            <a:r>
              <a:rPr lang="ru-RU" sz="2400" dirty="0" smtClean="0"/>
              <a:t>:</a:t>
            </a:r>
          </a:p>
          <a:p>
            <a:pPr indent="457200"/>
            <a:endParaRPr lang="ru-RU" sz="2400" dirty="0" smtClean="0"/>
          </a:p>
          <a:p>
            <a:pPr indent="457200"/>
            <a:r>
              <a:rPr lang="ru-RU" sz="2400" dirty="0" smtClean="0"/>
              <a:t>- на </a:t>
            </a:r>
            <a:r>
              <a:rPr lang="ru-RU" sz="2400" dirty="0"/>
              <a:t>основе случайного выбора по конкретным классам осуществляется Федеральным </a:t>
            </a:r>
            <a:r>
              <a:rPr lang="ru-RU" sz="2400" dirty="0" smtClean="0"/>
              <a:t>организатором</a:t>
            </a:r>
            <a:r>
              <a:rPr lang="ru-RU" sz="2400" dirty="0"/>
              <a:t>;</a:t>
            </a:r>
            <a:endParaRPr lang="ru-RU" sz="2400" dirty="0" smtClean="0"/>
          </a:p>
          <a:p>
            <a:pPr indent="457200"/>
            <a:endParaRPr lang="ru-RU" sz="2400" dirty="0"/>
          </a:p>
          <a:p>
            <a:pPr indent="457200"/>
            <a:r>
              <a:rPr lang="ru-RU" sz="2400" dirty="0" smtClean="0"/>
              <a:t>- предоставляется ОО на </a:t>
            </a:r>
            <a:r>
              <a:rPr lang="ru-RU" sz="2400" dirty="0"/>
              <a:t>неделе, предшествующей проведению работы по этим </a:t>
            </a:r>
            <a:r>
              <a:rPr lang="ru-RU" sz="2400" dirty="0" smtClean="0"/>
              <a:t>предметам</a:t>
            </a:r>
            <a:r>
              <a:rPr lang="ru-RU" sz="2400" dirty="0"/>
              <a:t>;</a:t>
            </a:r>
            <a:endParaRPr lang="ru-RU" sz="2400" dirty="0" smtClean="0"/>
          </a:p>
          <a:p>
            <a:pPr indent="457200"/>
            <a:endParaRPr lang="ru-RU" sz="2400" dirty="0"/>
          </a:p>
          <a:p>
            <a:pPr indent="457200"/>
            <a:r>
              <a:rPr lang="ru-RU" sz="2400" dirty="0" smtClean="0"/>
              <a:t>- публикуется </a:t>
            </a:r>
            <a:r>
              <a:rPr lang="ru-RU" sz="2400" dirty="0"/>
              <a:t>в личном кабинете ОО ФИС ОКО в соответствии с информацией, полученной от ОО.</a:t>
            </a:r>
          </a:p>
        </p:txBody>
      </p:sp>
    </p:spTree>
    <p:extLst>
      <p:ext uri="{BB962C8B-B14F-4D97-AF65-F5344CB8AC3E}">
        <p14:creationId xmlns:p14="http://schemas.microsoft.com/office/powerpoint/2010/main" val="1848798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/>
              <a:t>Получение результатов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t>8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88541" y="1582341"/>
            <a:ext cx="1052795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ОО</a:t>
            </a:r>
            <a:r>
              <a:rPr lang="ru-RU" sz="2400" dirty="0"/>
              <a:t>, загрузившие в ЛК ФИС ОКО формы сбора результатов </a:t>
            </a:r>
            <a:endParaRPr lang="ru-RU" sz="2400" dirty="0" smtClean="0"/>
          </a:p>
          <a:p>
            <a:pPr marL="342900" indent="-342900">
              <a:buFontTx/>
              <a:buChar char="-"/>
            </a:pPr>
            <a:r>
              <a:rPr lang="ru-RU" sz="2400" dirty="0" smtClean="0"/>
              <a:t>до </a:t>
            </a:r>
            <a:r>
              <a:rPr lang="ru-RU" sz="2400" dirty="0"/>
              <a:t>29 апреля 2022 года (до 23:00 </a:t>
            </a:r>
            <a:r>
              <a:rPr lang="ru-RU" sz="2400" dirty="0" err="1"/>
              <a:t>мск</a:t>
            </a:r>
            <a:r>
              <a:rPr lang="ru-RU" sz="2400" dirty="0"/>
              <a:t>), начнут получать результаты с 13 мая 2022 </a:t>
            </a:r>
            <a:r>
              <a:rPr lang="ru-RU" sz="2400" dirty="0" smtClean="0"/>
              <a:t>года;</a:t>
            </a:r>
          </a:p>
          <a:p>
            <a:pPr marL="342900" indent="-342900">
              <a:buFontTx/>
              <a:buChar char="-"/>
            </a:pPr>
            <a:r>
              <a:rPr lang="ru-RU" sz="2400" dirty="0"/>
              <a:t>с 30 апреля 2022 года (после 23:00 </a:t>
            </a:r>
            <a:r>
              <a:rPr lang="ru-RU" sz="2400" dirty="0" err="1"/>
              <a:t>мск</a:t>
            </a:r>
            <a:r>
              <a:rPr lang="ru-RU" sz="2400" dirty="0"/>
              <a:t>) до 20 мая 2022 года, начнут получать результаты с 7 июня 2022 года</a:t>
            </a:r>
            <a:r>
              <a:rPr lang="ru-RU" sz="2400" dirty="0" smtClean="0"/>
              <a:t>.</a:t>
            </a:r>
            <a:endParaRPr lang="ru-RU" sz="2400" dirty="0"/>
          </a:p>
          <a:p>
            <a:pPr marL="342900" indent="-342900">
              <a:buFontTx/>
              <a:buChar char="-"/>
            </a:pPr>
            <a:endParaRPr lang="ru-RU" sz="2400" dirty="0" smtClean="0"/>
          </a:p>
          <a:p>
            <a:r>
              <a:rPr lang="ru-RU" sz="2400" dirty="0" smtClean="0"/>
              <a:t> В </a:t>
            </a:r>
            <a:r>
              <a:rPr lang="ru-RU" sz="2400" dirty="0"/>
              <a:t>статистике по муниципалитету, региону, Российской Федерации будут отражены результаты за период </a:t>
            </a:r>
            <a:endParaRPr lang="ru-RU" sz="2400" dirty="0" smtClean="0"/>
          </a:p>
          <a:p>
            <a:pPr marL="342900" indent="-342900">
              <a:buFontTx/>
              <a:buChar char="-"/>
            </a:pPr>
            <a:r>
              <a:rPr lang="ru-RU" sz="2400" dirty="0"/>
              <a:t>с</a:t>
            </a:r>
            <a:r>
              <a:rPr lang="ru-RU" sz="2400" dirty="0" smtClean="0"/>
              <a:t> 15 </a:t>
            </a:r>
            <a:r>
              <a:rPr lang="ru-RU" sz="2400" dirty="0"/>
              <a:t>марта по 29 апреля 2022 г. (первая волна</a:t>
            </a:r>
            <a:r>
              <a:rPr lang="ru-RU" sz="2400" dirty="0" smtClean="0"/>
              <a:t>);</a:t>
            </a:r>
          </a:p>
          <a:p>
            <a:pPr marL="342900" indent="-342900">
              <a:buFontTx/>
              <a:buChar char="-"/>
            </a:pPr>
            <a:r>
              <a:rPr lang="ru-RU" sz="2400" dirty="0" smtClean="0"/>
              <a:t>с 15 </a:t>
            </a:r>
            <a:r>
              <a:rPr lang="ru-RU" sz="2400" dirty="0"/>
              <a:t>марта по 20 мая 2022 г. (вторая волна).</a:t>
            </a:r>
          </a:p>
          <a:p>
            <a:pPr marL="342900" indent="-342900">
              <a:buFontTx/>
              <a:buChar char="-"/>
            </a:pPr>
            <a:endParaRPr lang="ru-RU" sz="2400" dirty="0" smtClean="0"/>
          </a:p>
          <a:p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117758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Сбор контекстных данных</a:t>
            </a:r>
            <a:endParaRPr lang="ru-RU" sz="4000" b="1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t>9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177881" y="1417638"/>
            <a:ext cx="1052795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/>
          </a:p>
          <a:p>
            <a:endParaRPr lang="ru-RU" sz="2400" dirty="0"/>
          </a:p>
          <a:p>
            <a:r>
              <a:rPr lang="ru-RU" sz="2400" dirty="0" smtClean="0"/>
              <a:t>Сбор </a:t>
            </a:r>
            <a:r>
              <a:rPr lang="ru-RU" sz="2400" dirty="0"/>
              <a:t>контекстных данных об ОО для проведения мониторинга качества подготовки обучающихся</a:t>
            </a:r>
            <a:endParaRPr lang="ru-RU" sz="2400" dirty="0" smtClean="0"/>
          </a:p>
          <a:p>
            <a:r>
              <a:rPr lang="ru-RU" sz="2400" dirty="0" smtClean="0"/>
              <a:t>             </a:t>
            </a:r>
          </a:p>
          <a:p>
            <a:endParaRPr lang="ru-RU" sz="2400" dirty="0"/>
          </a:p>
          <a:p>
            <a:pPr algn="ctr"/>
            <a:r>
              <a:rPr lang="ru-RU" sz="2400" dirty="0" smtClean="0"/>
              <a:t>   </a:t>
            </a:r>
            <a:r>
              <a:rPr lang="ru-RU" sz="2400" dirty="0" smtClean="0">
                <a:solidFill>
                  <a:srgbClr val="FF0000"/>
                </a:solidFill>
              </a:rPr>
              <a:t>01.02.2022 </a:t>
            </a:r>
            <a:r>
              <a:rPr lang="ru-RU" sz="2400" dirty="0">
                <a:solidFill>
                  <a:srgbClr val="FF0000"/>
                </a:solidFill>
              </a:rPr>
              <a:t>- 14.03.2022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594364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6328</TotalTime>
  <Words>685</Words>
  <Application>Microsoft Office PowerPoint</Application>
  <PresentationFormat>Произвольный</PresentationFormat>
  <Paragraphs>106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Проведение ВПР в 2022 году  в 4-8 и 10-11 классах</vt:lpstr>
      <vt:lpstr>Формирование организационных ресурсов </vt:lpstr>
      <vt:lpstr>Проведение ВПР в 4-8 классах</vt:lpstr>
      <vt:lpstr>Проведение ВПР в 5-8 классах (в компьютерной форме)</vt:lpstr>
      <vt:lpstr>Проведение ВПР в 5-8 классах (в компьютерной форме)</vt:lpstr>
      <vt:lpstr>Проведение ВПР в 6 - 8 классах по предметам на основе случайного выбора</vt:lpstr>
      <vt:lpstr>Получение результатов</vt:lpstr>
      <vt:lpstr>Сбор контекстных данных</vt:lpstr>
      <vt:lpstr>Новый личный кабинет в ФИС ОКО</vt:lpstr>
      <vt:lpstr>Презентация PowerPoint</vt:lpstr>
      <vt:lpstr>Презентация PowerPoint</vt:lpstr>
    </vt:vector>
  </TitlesOfParts>
  <Company>Умная Москва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презентации</dc:title>
  <dc:creator>ФИОКО</dc:creator>
  <cp:lastModifiedBy>Пользователь</cp:lastModifiedBy>
  <cp:revision>436</cp:revision>
  <dcterms:created xsi:type="dcterms:W3CDTF">2016-12-17T10:03:25Z</dcterms:created>
  <dcterms:modified xsi:type="dcterms:W3CDTF">2022-01-26T10:10:18Z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Умная Москва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1</vt:i4>
  </property>
  <property fmtid="{D5CDD505-2E9C-101B-9397-08002B2CF9AE}" pid="8" name="Notes">
    <vt:i4>62</vt:i4>
  </property>
  <property fmtid="{D5CDD505-2E9C-101B-9397-08002B2CF9AE}" pid="9" name="PresentationFormat">
    <vt:lpwstr>Экран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62</vt:i4>
  </property>
</Properties>
</file>