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39"/>
  </p:notesMasterIdLst>
  <p:sldIdLst>
    <p:sldId id="262" r:id="rId2"/>
    <p:sldId id="273" r:id="rId3"/>
    <p:sldId id="269" r:id="rId4"/>
    <p:sldId id="274" r:id="rId5"/>
    <p:sldId id="259" r:id="rId6"/>
    <p:sldId id="275" r:id="rId7"/>
    <p:sldId id="276" r:id="rId8"/>
    <p:sldId id="261" r:id="rId9"/>
    <p:sldId id="263" r:id="rId10"/>
    <p:sldId id="268" r:id="rId11"/>
    <p:sldId id="279" r:id="rId12"/>
    <p:sldId id="278" r:id="rId13"/>
    <p:sldId id="280" r:id="rId14"/>
    <p:sldId id="281" r:id="rId15"/>
    <p:sldId id="282" r:id="rId16"/>
    <p:sldId id="283" r:id="rId17"/>
    <p:sldId id="264" r:id="rId18"/>
    <p:sldId id="284" r:id="rId19"/>
    <p:sldId id="265" r:id="rId20"/>
    <p:sldId id="285" r:id="rId21"/>
    <p:sldId id="286" r:id="rId22"/>
    <p:sldId id="266" r:id="rId23"/>
    <p:sldId id="287" r:id="rId24"/>
    <p:sldId id="288" r:id="rId25"/>
    <p:sldId id="289" r:id="rId26"/>
    <p:sldId id="290" r:id="rId27"/>
    <p:sldId id="291" r:id="rId28"/>
    <p:sldId id="272" r:id="rId29"/>
    <p:sldId id="267" r:id="rId30"/>
    <p:sldId id="270" r:id="rId31"/>
    <p:sldId id="292" r:id="rId32"/>
    <p:sldId id="293" r:id="rId33"/>
    <p:sldId id="294" r:id="rId34"/>
    <p:sldId id="295" r:id="rId35"/>
    <p:sldId id="296" r:id="rId36"/>
    <p:sldId id="297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222" autoAdjust="0"/>
  </p:normalViewPr>
  <p:slideViewPr>
    <p:cSldViewPr>
      <p:cViewPr varScale="1">
        <p:scale>
          <a:sx n="81" d="100"/>
          <a:sy n="81" d="100"/>
        </p:scale>
        <p:origin x="11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913CB-1B5C-4535-BA8A-0FCB14F956D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2670-E62B-41BB-8323-CEBBC3202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4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F2670-E62B-41BB-8323-CEBBC32029A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8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90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0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75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4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3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9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8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3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2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8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0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7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7363544" cy="3672408"/>
          </a:xfrm>
        </p:spPr>
        <p:txBody>
          <a:bodyPr>
            <a:noAutofit/>
          </a:bodyPr>
          <a:lstStyle/>
          <a:p>
            <a:pPr algn="ctr"/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сдачи ЕГЭ</a:t>
            </a:r>
            <a:b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32560" y="6857998"/>
            <a:ext cx="74066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Расписание ЕГЭ в 2024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7" y="1628800"/>
            <a:ext cx="6698704" cy="428242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мая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география, химия, литература; </a:t>
            </a:r>
          </a:p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мая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русский язык;</a:t>
            </a:r>
          </a:p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мая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математика (профильный и базовый уровень);</a:t>
            </a:r>
          </a:p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июня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обществознание;</a:t>
            </a:r>
          </a:p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июня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информатика; </a:t>
            </a:r>
          </a:p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июня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информатика; </a:t>
            </a:r>
          </a:p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июня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физика, история; </a:t>
            </a:r>
          </a:p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июня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иностранные языки (письменная часть), биология;</a:t>
            </a:r>
          </a:p>
          <a:p>
            <a:pPr algn="just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17-18 июня (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иностранные языки (устная часть).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19FFE-558F-4527-88F6-8C248692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участников ЕГЭ на ППЭ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F93D5-0F1A-4F30-885B-68AC1EAE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экзамена выпускник получает от администрации своего образовательного учреждения уведомление об экзамене, в котором указаны предмет ЕГЭ, адрес, дата и время начала экзамена, код образовательного учреждения и иная информация.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(пункт проведения экзамена) выпускников текущего года сопровождают представители от образовательного учреждения: классный руководитель или сопровождающий.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78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F0E58-4BC2-46ED-9553-72F0F281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на ППЭ участников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A0B5C-ECEC-496D-91E4-05D7CA2A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участник ЕГЭ прибывает на ППЭ не позднее 9.30 по местному времени.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участников ЕГЭ в ППЭ осуществляется при наличии у них документов, удостоверяющих личность, и при наличии их в утвержденных ОИВ списках распределения в данный ППЭ. В случае отсутствия у участника ГИА  документа, удостоверяющего личность, при наличии его в списках распределения в данный ППЭ он допускается в ППЭ после подтверждения его личности сопровождающим.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12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F46E1-11E4-49A0-A8EB-9499F025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на ППЭ участников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4D6F0-54F3-42A1-A997-22EAEE6C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стационарными или переносными металлоискателями, средствами видеонаблюдения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E8D29D-6C13-452B-B86A-26428DFC3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996952"/>
            <a:ext cx="61226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606DA-A425-410B-9863-4D6AB6A2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 в ППЭ присутствуют: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F842A8-4EC3-45CA-82B3-E2D5EFBF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32889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руководитель образовательной организации, в помещениях которой организован ППЭ, или уполномоченное им лицо;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руководитель  ППЭ;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член ГЭК;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организаторы в аудитории и вне аудитории;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технический специалист;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сотрудники органов внутренних дел (полиции);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 медицинские работники;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 специалисты по проведению инструктажа и обеспечению лабораторных работ (при необходимости);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и) общественные наблюдатели.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13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14C2-D49F-4306-8A99-BC9F132F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стол участника ЕГЭ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0BE2A-B8D1-4C9A-82BB-EB63538D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8211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на рабочем столе участника ЕГЭ  помимо ЭМ находятся: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ручка с чернилами черного цвета;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документ, удостоверяющий личность;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средства обучения и воспитания;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лекарства и питание (при необходимости);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листы бумаги для черновиков, выданные в ППЭ.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вещи участники ЕГЭ оставляют в специально отведенном месте для хранения личных вещей участников ЕГЭ, расположенном до входа в ППЭ.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842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7043-FA23-44ED-A22E-0D30F0CB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</a:t>
            </a:r>
            <a:r>
              <a:rPr lang="ru-RU" sz="3200" b="1" dirty="0">
                <a:solidFill>
                  <a:schemeClr val="tx1"/>
                </a:solidFill>
              </a:rPr>
              <a:t>:</a:t>
            </a:r>
            <a:br>
              <a:rPr lang="ru-RU" sz="3200" b="1" dirty="0"/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B75E8-AF8C-46A2-AAF7-27C51914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84784"/>
            <a:ext cx="6591985" cy="453650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экзаменов в 11 классах –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10.00 часов по местному времени.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(профильный уровень), биология, информатика, физика  и литература — 3 часа 55 минут (235 минут).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обществознание, история и химия — 3 часа 30 минут (210 минут).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(письменная часть) — 3 часа 10 минут (190 минут).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уровень), география — 3 часа (180 минут).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(устная часть) — 17 минут.</a:t>
            </a:r>
          </a:p>
        </p:txBody>
      </p:sp>
    </p:spTree>
    <p:extLst>
      <p:ext uri="{BB962C8B-B14F-4D97-AF65-F5344CB8AC3E}">
        <p14:creationId xmlns:p14="http://schemas.microsoft.com/office/powerpoint/2010/main" val="261185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экзаменов</a:t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403648"/>
            <a:ext cx="6591985" cy="429080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продолжительность экзаменов по учебным предметам не включается время,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118A4-C21A-4F7E-BC39-DCDDC516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порядка на ППЭ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75269-7798-47F7-AF83-61F5A674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844824"/>
            <a:ext cx="6591985" cy="4066398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участники ЕГЭ не должны общаться друг с другом, меняться местами в аудитории, свободно перемещаться по аудитории и ППЭ.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участники могут выходить из аудитории и перемещаться по ППЭ в сопровождении одного из организаторов.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участники ЕГЭ оставляют экзаменационные материалы и листы бумаги для черновиков на рабочем столе.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35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в ППЭ выпускникам запрещается: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пользоваться справочными материалами, кроме тех, которые указаны в тексте контрольных измерительных материалов (КИМ);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разговаривать, пересаживаться, обмениваться любыми материалами и предметами;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нарушения порядка проведения ЕГЭ участники будут удалены с экзамена!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D3C18-D935-4BCA-802D-6A19FAD3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сдавать ЕГЭ?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22B16-DCED-406D-8ECD-BA62F392A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ЕГЭ – обязательное условие получения аттестата о среднем общем образовании.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можно использовать в качестве вступительных испытаний при приеме на обучение в образовательные организации  высшего образования по программам бакалавриата и специалитета.</a:t>
            </a:r>
          </a:p>
        </p:txBody>
      </p:sp>
    </p:spTree>
    <p:extLst>
      <p:ext uri="{BB962C8B-B14F-4D97-AF65-F5344CB8AC3E}">
        <p14:creationId xmlns:p14="http://schemas.microsoft.com/office/powerpoint/2010/main" val="146205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3C0B1-C583-4347-A8EF-64766D5E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448D8E-2D75-467B-803E-5085E57C4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476672"/>
            <a:ext cx="727280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66D7B-8BDB-4631-B859-AB9A5D0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548680"/>
            <a:ext cx="658919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9838EF-1D40-4B2E-9E2C-5C8B85F1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6449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установлении факта наличия и (или) использования выпускниками запрещенных к использованию средств связи, средств обучения и воспитания во время проведения экзамена или иного нарушения ими установленного порядка, они удаляются с экзамена. При этом составляется акт об удалении с экзамена в присутствии руководителя ППЭ, члена ГЭК, организатора, общественного наблюдателя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37250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участник ЕГЭ по состоянию здоровья или другим объективным причинам не может завершить выполнение экзаменационной работы, он досрочно покидает аудиторию. В таком случае составляется акт о досрочном завершении экзамена по объективным причинам.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9F978-AE2C-447B-829A-E9598CCE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выпускников, досрочно завершивших экзамен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3F2D0-2B6D-44C9-9437-232B9E56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работы обучающихся, досрочно завершивших экзамен по уважительным причинам и удаленных с экзамена, не проверяются!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64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BAF32-54E5-4AC4-88E1-40B5F47A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EDB16-C987-430A-9FBB-16BAA549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824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и за 5 минут до окончания экзамена организаторы в аудитории сообщают участникам ЕГЭ о скором завершении экзамена и напоминают о необходимости перенести ответы из черновиков в листы (бланки) для записи ответов.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ЕГЭ, досрочно завершившие выполнение экзаменационной работы, сдают ЭМ и листы бумаги для черновиков  организаторам и покидают аудиторию и ППЭ, не дожидаясь завершения экзамена.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E39EB-A9BE-47D1-8F6E-87B81756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FF75F-239B-4D5C-A790-37E78E5E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экзаменационных работ и их проверка осуществляется на региональном уровне и занимает не более десяти календарных дней.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участников ЕГЭ  осуществляется ПК по соответствующим учебным предметам.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333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121B0-E0E1-4DDA-BBFB-AA71AA75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ЕГЭ с результатами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B40D6B-A244-4F59-A94E-EC01175F7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ЕГЭ с утвержденными председателем ГЭК результатами ГИА по учебному предмету осуществляется в течение одного рабочего дня со дня их передачи в Отдел образования и образовательные организации. Указанный день считается официальным днем объявления результатов.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235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C4E4B-8068-4D54-8277-79391CB0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государственной итоговой аттестации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7F5A08-0733-400B-AA70-56D51389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государственной итоговой аттестации признаются удовлетворительными в случае, если обучающийся по учебным предметам набрал количество баллов не ниже минимального. </a:t>
            </a:r>
          </a:p>
        </p:txBody>
      </p:sp>
    </p:spTree>
    <p:extLst>
      <p:ext uri="{BB962C8B-B14F-4D97-AF65-F5344CB8AC3E}">
        <p14:creationId xmlns:p14="http://schemas.microsoft.com/office/powerpoint/2010/main" val="2311048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75579"/>
              </p:ext>
            </p:extLst>
          </p:nvPr>
        </p:nvGraphicFramePr>
        <p:xfrm>
          <a:off x="1547664" y="1886066"/>
          <a:ext cx="7071241" cy="4808800"/>
        </p:xfrm>
        <a:graphic>
          <a:graphicData uri="http://schemas.openxmlformats.org/drawingml/2006/table">
            <a:tbl>
              <a:tblPr/>
              <a:tblGrid>
                <a:gridCol w="354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Минимальный тестовый балл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профильного уровня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Информатика и ИКТ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91802"/>
            <a:ext cx="615706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Минимальные тестовые баллы,</a:t>
            </a:r>
            <a:endParaRPr kumimoji="0" lang="ru-RU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подтверждающие освоение общеобразовательной программы среднего общего образования по всем общеобразовательным предметам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(для поступления в вузы)</a:t>
            </a:r>
            <a:endParaRPr kumimoji="0" lang="ru-RU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Пересдача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9" y="1556792"/>
            <a:ext cx="6770712" cy="4354430"/>
          </a:xfrm>
        </p:spPr>
        <p:txBody>
          <a:bodyPr>
            <a:normAutofit fontScale="85000" lnSpcReduction="20000"/>
          </a:bodyPr>
          <a:lstStyle/>
          <a:p>
            <a:pPr marL="90488" indent="-7938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решению председателя ГЭК повторно к сдаче экзаменов в текущем учебном году  в резервные сроки допускаются: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участники, получившие на ЕГЭ неудовлетворительные результаты по обязательным предметам;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участники, не явившиеся на экзамен по уважительным причинам;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участники, не завершившие сдачу экзамена по уважительным причинам;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экзамена, апелляции которых были удовлетворены конфликтной комиссией.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к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7" y="1340768"/>
            <a:ext cx="7704856" cy="4570454"/>
          </a:xfrm>
        </p:spPr>
        <p:txBody>
          <a:bodyPr>
            <a:noAutofit/>
          </a:bodyPr>
          <a:lstStyle/>
          <a:p>
            <a:pPr marL="90488" indent="-90488" algn="just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сдаче ЕГЭ допускаются обучающиеся, не имеющие  академической задолженности, а также имеющие результат «зачет» за итоговое сочинение (или изложение для лиц с ОВЗ и инвалидов).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09670"/>
          </a:xfrm>
        </p:spPr>
        <p:txBody>
          <a:bodyPr>
            <a:normAutofit/>
          </a:bodyPr>
          <a:lstStyle/>
          <a:p>
            <a:pPr marL="90488" indent="-793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ЕГЭ имеет право подать апелляцию в письменной форме о нарушении Порядка проведения ЕГЭ и (или) о несогласии с выставленными баллами.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169992-0F9D-4E2F-B9F5-3D57236F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717032"/>
            <a:ext cx="3240360" cy="27101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C0FC4-DEF6-4F4D-97F2-5C59369B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рассмотрение апелляций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3B51C-4CF4-404A-89A7-2C29A5375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8242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подают апелляцию о несогласии с выставленными баллами непосредственно в конфликтную комиссию или в образовательную организацию, в которой они были допущены в установленном порядке к государственной итоговой аттестации. Руководитель образовательной организации, принявший апелляцию, должен незамедлительно передать ее в конфликтную комиссию.</a:t>
            </a:r>
          </a:p>
        </p:txBody>
      </p:sp>
    </p:spTree>
    <p:extLst>
      <p:ext uri="{BB962C8B-B14F-4D97-AF65-F5344CB8AC3E}">
        <p14:creationId xmlns:p14="http://schemas.microsoft.com/office/powerpoint/2010/main" val="2315134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334AF-FA51-4DF8-B370-B2BE444E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рассмотрение апелляций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DF5C6-8E22-4CCC-8567-AE3C75E5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несогласии с выставленными баллами подается в течение двух рабочих дней, следующих за официальным днем объявления результатов ГИА по соответствующему предмету.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их родители (законные представители) должны быть  заблаговременно проинформированы о времени и месте рассмотрения апелляций.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62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A259D-CF3F-48A5-92A7-8E42C2E5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апелляций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F28AC-EE5C-4C76-A9D9-D16F94AB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 либо об удовлетворении апелляции и выставлении других баллов. При этом количество ранее выставленных баллов может измениться как в сторону увеличения, так и в сторону уменьшения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933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4BBC2-72DA-4729-9A05-44F49D0F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аттестата о среднем общем образовании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FB89F-39A0-47F8-B1BE-8F7BEB059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Удовлетворительные результаты на ЕГЭ по обязательным учебным предметам являются основанием выдачи выпускникам документа об образовании – аттестата о среднем общем образовании, образцы и порядок выдачи которого утверждаются Министерством просвещения РФ.</a:t>
            </a:r>
          </a:p>
        </p:txBody>
      </p:sp>
    </p:spTree>
    <p:extLst>
      <p:ext uri="{BB962C8B-B14F-4D97-AF65-F5344CB8AC3E}">
        <p14:creationId xmlns:p14="http://schemas.microsoft.com/office/powerpoint/2010/main" val="3015471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F23C4-AA89-4990-8ED7-4F07D3BE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найти информацию по сдаче ЕГЭ в 2024 году ?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2E7AAFF-018D-4695-89BC-91E0E7FB8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8801" y="1680644"/>
            <a:ext cx="2895851" cy="1438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C23CDD-98A3-4932-ABC2-668F6CF07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515" y="3459301"/>
            <a:ext cx="3816424" cy="31380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9AE2D4-FADE-4877-9B0C-A17902A01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680644"/>
            <a:ext cx="3672408" cy="49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31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A3DF-2400-498A-85D8-3020340F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выпускников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280B-5439-49A1-8E0B-9B68AE16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32048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питание ребёнка. Такие продукты, как рыба, творог, орехи, курага т.д. стимулируют работу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2876936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Удачи на экзаменах!!!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88FBF-F7C4-4A63-A504-37A6E7BC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7883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написания итогового сочинения (изложения)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D9D54-3D9B-4127-8737-5E0A671A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636912"/>
            <a:ext cx="6591985" cy="3274310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06.12.2023</a:t>
            </a:r>
          </a:p>
          <a:p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07.02.2024</a:t>
            </a:r>
          </a:p>
          <a:p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10.04.2024</a:t>
            </a:r>
          </a:p>
        </p:txBody>
      </p:sp>
    </p:spTree>
    <p:extLst>
      <p:ext uri="{BB962C8B-B14F-4D97-AF65-F5344CB8AC3E}">
        <p14:creationId xmlns:p14="http://schemas.microsoft.com/office/powerpoint/2010/main" val="200070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сдачи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сдают экзамены обучающиеся по образовательным программам среднего общего образования.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сдают экзамены обучающиеся с ограниченными возможностями здоровья, обучающиеся дети-инвалиды и инвалиды.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8ADC5-4B21-461E-9D53-E6BEB84B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в 2024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97688-1FCE-47F7-8278-FF719270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412776"/>
            <a:ext cx="7200799" cy="449844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 «Кардымовский район» Смоленской области в 2024 году зарегистрировано 25 участников ЕГЭ.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11 класса МБОУ  «Кардымовская СШ» – 18 человек.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11 класса МБОУ 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Рыжковская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 – 4 человека.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11 класса МБОУ 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Тюшинская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СШ» – 3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94544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B6B88-0586-4B3A-8B68-77DFC354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 по организации ЕГЭ в 2024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7EB38-42B3-49CA-A041-95E74EF0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060848"/>
            <a:ext cx="6912768" cy="4173042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от 04.04.2023 № 233/552 «Об утверждении Порядка проведения ГИА по образовательным программам среднего общего образования».</a:t>
            </a:r>
          </a:p>
          <a:p>
            <a:pPr marL="0" indent="0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Министерства просвещения Российской Федерации и Федеральной службы по надзору в сфере образования и науки от 18.12.2023 № 953/2116 «Об утверждении единого расписания и продолжительности проведения ЕГЭ по каждому учебному предмету, требований к использованию средств обучения и воспитания при его проведении в 2024 году».</a:t>
            </a:r>
          </a:p>
        </p:txBody>
      </p:sp>
    </p:spTree>
    <p:extLst>
      <p:ext uri="{BB962C8B-B14F-4D97-AF65-F5344CB8AC3E}">
        <p14:creationId xmlns:p14="http://schemas.microsoft.com/office/powerpoint/2010/main" val="384490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1656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Обязательные учебные предметы и предметы по выбору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 algn="ctr" fontAlgn="t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fontAlgn="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предметы:</a:t>
            </a:r>
          </a:p>
          <a:p>
            <a:pPr fontAlgn="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математика                        русский язык</a:t>
            </a:r>
          </a:p>
          <a:p>
            <a:pPr fontAlgn="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(базовый или профильный уровень)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 по выбору: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-7938" algn="ctr" fontAlgn="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литература, физика, химия, биология, география, история, обществознание, иностранные языки, информатика и ИКТ</a:t>
            </a: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43808" y="256490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48264" y="256490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96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ЕГЭ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09064"/>
            <a:ext cx="6840760" cy="4493584"/>
          </a:xfrm>
        </p:spPr>
        <p:txBody>
          <a:bodyPr>
            <a:normAutofit/>
          </a:bodyPr>
          <a:lstStyle/>
          <a:p>
            <a:pPr marL="82550" indent="-8255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11 классов должны подать заявление на участие в ЕГЭ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 февраля! </a:t>
            </a:r>
          </a:p>
          <a:p>
            <a:pPr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заявлении необходимо указать: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ФИО,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дату рождения;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паспортные данные;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предметы с указанием даты их сдачи;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ЕГЭ по математике (базовый или профильный).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538</TotalTime>
  <Words>1343</Words>
  <Application>Microsoft Office PowerPoint</Application>
  <PresentationFormat>Экран (4:3)</PresentationFormat>
  <Paragraphs>166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 3</vt:lpstr>
      <vt:lpstr>Легкий дым</vt:lpstr>
      <vt:lpstr>    Порядок сдачи ЕГЭ в 2024 году</vt:lpstr>
      <vt:lpstr>Зачем сдавать ЕГЭ?</vt:lpstr>
      <vt:lpstr>Допуск к ЕГЭ</vt:lpstr>
      <vt:lpstr>Сроки написания итогового сочинения (изложения)</vt:lpstr>
      <vt:lpstr>Формы сдачи ЕГЭ</vt:lpstr>
      <vt:lpstr>Участники ЕГЭ в 2024 году</vt:lpstr>
      <vt:lpstr>Нормативные правовые документы по организации ЕГЭ в 2024 году</vt:lpstr>
      <vt:lpstr>Обязательные учебные предметы и предметы по выбору </vt:lpstr>
      <vt:lpstr>     Заявление на участие в ЕГЭ </vt:lpstr>
      <vt:lpstr>Расписание ЕГЭ в 2024 году</vt:lpstr>
      <vt:lpstr>Прибытие участников ЕГЭ на ППЭ</vt:lpstr>
      <vt:lpstr>Допуск на ППЭ участников ЕГЭ</vt:lpstr>
      <vt:lpstr>Допуск на ППЭ участников ЕГЭ</vt:lpstr>
      <vt:lpstr>В день проведения экзамена в ППЭ присутствуют: </vt:lpstr>
      <vt:lpstr>Рабочий стол участника ЕГЭ </vt:lpstr>
      <vt:lpstr>Продолжительность экзаменов :  </vt:lpstr>
      <vt:lpstr>Продолжительность экзаменов </vt:lpstr>
      <vt:lpstr>Соблюдение порядка на ППЭ</vt:lpstr>
      <vt:lpstr>В день проведения экзамена в ППЭ выпускникам запрещается: </vt:lpstr>
      <vt:lpstr>Презентация PowerPoint</vt:lpstr>
      <vt:lpstr>Досрочное завершение экзамена</vt:lpstr>
      <vt:lpstr>Досрочное завершение экзамена</vt:lpstr>
      <vt:lpstr>Проверка экзаменационных работ выпускников, досрочно завершивших экзамен</vt:lpstr>
      <vt:lpstr>Завершение ЕГЭ</vt:lpstr>
      <vt:lpstr>Проверка экзаменационных работ участников государственной итоговой аттестации и их оценивание</vt:lpstr>
      <vt:lpstr>Ознакомление участников ЕГЭ с результатами</vt:lpstr>
      <vt:lpstr>Утверждение результатов государственной итоговой аттестации</vt:lpstr>
      <vt:lpstr>Презентация PowerPoint</vt:lpstr>
      <vt:lpstr>Пересдача ЕГЭ</vt:lpstr>
      <vt:lpstr>Апелляции</vt:lpstr>
      <vt:lpstr>Прием и рассмотрение апелляций</vt:lpstr>
      <vt:lpstr>Прием и рассмотрение апелляций</vt:lpstr>
      <vt:lpstr>Результаты рассмотрения апелляций</vt:lpstr>
      <vt:lpstr>Получение аттестата о среднем общем образовании</vt:lpstr>
      <vt:lpstr>Где можно найти информацию по сдаче ЕГЭ в 2024 году ? </vt:lpstr>
      <vt:lpstr>Психологические рекомендации  родителям выпускников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- 2019</dc:title>
  <dc:creator>Пользователь</dc:creator>
  <cp:lastModifiedBy>Анна Киселева</cp:lastModifiedBy>
  <cp:revision>40</cp:revision>
  <dcterms:modified xsi:type="dcterms:W3CDTF">2024-01-21T18:58:20Z</dcterms:modified>
</cp:coreProperties>
</file>