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8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Девочки 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Девочки </c:v>
                </c:pt>
                <c:pt idx="1">
                  <c:v>Мальчики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Девочки </c:v>
                </c:pt>
                <c:pt idx="1">
                  <c:v>Мальчики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69989120"/>
        <c:axId val="69990656"/>
      </c:barChart>
      <c:catAx>
        <c:axId val="69989120"/>
        <c:scaling>
          <c:orientation val="minMax"/>
        </c:scaling>
        <c:axPos val="l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ru-RU"/>
          </a:p>
        </c:txPr>
        <c:crossAx val="69990656"/>
        <c:crosses val="autoZero"/>
        <c:auto val="1"/>
        <c:lblAlgn val="ctr"/>
        <c:lblOffset val="100"/>
      </c:catAx>
      <c:valAx>
        <c:axId val="69990656"/>
        <c:scaling>
          <c:orientation val="minMax"/>
        </c:scaling>
        <c:axPos val="b"/>
        <c:majorGridlines>
          <c:spPr>
            <a:ln w="25400">
              <a:solidFill>
                <a:prstClr val="black"/>
              </a:solidFill>
            </a:ln>
          </c:spPr>
        </c:majorGridlines>
        <c:numFmt formatCode="General" sourceLinked="1"/>
        <c:tickLblPos val="nextTo"/>
        <c:spPr>
          <a:ln w="63500" cmpd="sng">
            <a:solidFill>
              <a:prstClr val="black"/>
            </a:solidFill>
          </a:ln>
        </c:spPr>
        <c:txPr>
          <a:bodyPr/>
          <a:lstStyle/>
          <a:p>
            <a:pPr>
              <a:defRPr sz="1800" b="1"/>
            </a:pPr>
            <a:endParaRPr lang="ru-RU"/>
          </a:p>
        </c:txPr>
        <c:crossAx val="69989120"/>
        <c:crosses val="autoZero"/>
        <c:crossBetween val="between"/>
      </c:valAx>
      <c:spPr>
        <a:ln w="22225" cmpd="sng">
          <a:solidFill>
            <a:schemeClr val="tx1"/>
          </a:solidFill>
        </a:ln>
      </c:spPr>
    </c:plotArea>
    <c:plotVisOnly val="1"/>
    <c:dispBlanksAs val="gap"/>
  </c:chart>
  <c:spPr>
    <a:ln>
      <a:solidFill>
        <a:schemeClr val="bg1">
          <a:lumMod val="75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Наша успеваемость</a:t>
            </a:r>
          </a:p>
        </c:rich>
      </c:tx>
      <c:layout>
        <c:manualLayout>
          <c:xMode val="edge"/>
          <c:yMode val="edge"/>
          <c:x val="0.27294784706461195"/>
          <c:y val="6.2629270506586732E-2"/>
        </c:manualLayout>
      </c:layout>
    </c:title>
    <c:plotArea>
      <c:layout>
        <c:manualLayout>
          <c:layoutTarget val="inner"/>
          <c:xMode val="edge"/>
          <c:yMode val="edge"/>
          <c:x val="9.0932725514573848E-2"/>
          <c:y val="0.27005361031998681"/>
          <c:w val="0.70977068655891784"/>
          <c:h val="0.5522750879544312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учащихся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"4" и "5"</c:v>
                </c:pt>
                <c:pt idx="1">
                  <c:v>"3"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10</c:v>
                </c:pt>
              </c:numCache>
            </c:numRef>
          </c:val>
        </c:ser>
        <c:axId val="60942208"/>
        <c:axId val="60943744"/>
      </c:barChart>
      <c:catAx>
        <c:axId val="60942208"/>
        <c:scaling>
          <c:orientation val="minMax"/>
        </c:scaling>
        <c:axPos val="b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60943744"/>
        <c:crosses val="autoZero"/>
        <c:auto val="1"/>
        <c:lblAlgn val="ctr"/>
        <c:lblOffset val="100"/>
      </c:catAx>
      <c:valAx>
        <c:axId val="60943744"/>
        <c:scaling>
          <c:orientation val="minMax"/>
        </c:scaling>
        <c:axPos val="l"/>
        <c:majorGridlines>
          <c:spPr>
            <a:ln w="25400">
              <a:solidFill>
                <a:schemeClr val="tx1"/>
              </a:solidFill>
            </a:ln>
          </c:spPr>
        </c:majorGridlines>
        <c:numFmt formatCode="General" sourceLinked="1"/>
        <c:tickLblPos val="nextTo"/>
        <c:spPr>
          <a:ln w="635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609422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сын</c:v>
                </c:pt>
                <c:pt idx="1">
                  <c:v>отец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</c:ser>
        <c:axId val="72750976"/>
        <c:axId val="36134912"/>
      </c:barChart>
      <c:catAx>
        <c:axId val="72750976"/>
        <c:scaling>
          <c:orientation val="minMax"/>
        </c:scaling>
        <c:axPos val="l"/>
        <c:majorGridlines/>
        <c:tickLblPos val="nextTo"/>
        <c:spPr>
          <a:ln w="508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36134912"/>
        <c:crosses val="autoZero"/>
        <c:auto val="1"/>
        <c:lblAlgn val="ctr"/>
        <c:lblOffset val="100"/>
      </c:catAx>
      <c:valAx>
        <c:axId val="36134912"/>
        <c:scaling>
          <c:orientation val="minMax"/>
        </c:scaling>
        <c:axPos val="b"/>
        <c:majorGridlines>
          <c:spPr>
            <a:ln w="25400">
              <a:solidFill>
                <a:schemeClr val="tx1"/>
              </a:solidFill>
            </a:ln>
          </c:spPr>
        </c:majorGridlines>
        <c:numFmt formatCode="General" sourceLinked="1"/>
        <c:tickLblPos val="nextTo"/>
        <c:spPr>
          <a:ln w="508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7275097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сын</c:v>
                </c:pt>
                <c:pt idx="1">
                  <c:v>отец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</c:ser>
        <c:axId val="37905152"/>
        <c:axId val="60459648"/>
      </c:barChart>
      <c:catAx>
        <c:axId val="37905152"/>
        <c:scaling>
          <c:orientation val="minMax"/>
        </c:scaling>
        <c:axPos val="l"/>
        <c:majorGridlines/>
        <c:tickLblPos val="nextTo"/>
        <c:spPr>
          <a:ln w="508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60459648"/>
        <c:crosses val="autoZero"/>
        <c:auto val="1"/>
        <c:lblAlgn val="ctr"/>
        <c:lblOffset val="100"/>
      </c:catAx>
      <c:valAx>
        <c:axId val="60459648"/>
        <c:scaling>
          <c:orientation val="minMax"/>
        </c:scaling>
        <c:axPos val="b"/>
        <c:majorGridlines>
          <c:spPr>
            <a:ln w="25400">
              <a:solidFill>
                <a:schemeClr val="tx1"/>
              </a:solidFill>
            </a:ln>
          </c:spPr>
        </c:majorGridlines>
        <c:numFmt formatCode="General" sourceLinked="1"/>
        <c:tickLblPos val="nextTo"/>
        <c:spPr>
          <a:ln w="508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3790515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B9EB-9A37-41CB-ABC6-AEE24B11A319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1391D-E260-4652-81B9-12E2AA45A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391D-E260-4652-81B9-12E2AA45A8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C2454-4246-4DF1-AFCF-05A8DBDD615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C9A52-C707-4237-82C8-73AB6728A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?parent-reqid=1511284748425810-1579545058506081999284564-sas1-5636&amp;source=wi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images/search?text=%D1%84%D0%BE%D0%BD%20%D0%B4%D0%BB%D1%8F%20%D0%BF%D1%80%D0%B5%D0%B7%D0%B5%D0%BD%D1%82%D0%B0%D1%86%D0%B8%D0%B8%20%D0%BF%D0%BE%20%D0%BC%D0%B0%D1%82%D0%B5%D0%BC%D0%B0%D1%82%D0%B8%D0%BA%D0%B5%203%20%D0%BA%D0%BB%D0%B0%D1%81%D1%81&amp;stype=image&amp;lr=12&amp;noreask=1&amp;parent-reqid=1511284748425810-1579545058506081999284564-sas1-5636&amp;source=w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ptforschool.ru/fony/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4563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математики по УМК «Гармония»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 урока: «Решение задач. Схематическая модель. Знакомство с диаграммой.»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Урок подготовила 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Безфамильная</a:t>
            </a:r>
            <a:r>
              <a:rPr lang="ru-RU" b="1" dirty="0" smtClean="0">
                <a:solidFill>
                  <a:srgbClr val="7030A0"/>
                </a:solidFill>
              </a:rPr>
              <a:t> Ирина Викторовна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МБОУ «Кардымовская СШ»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/>
          </p:cNvSpPr>
          <p:nvPr/>
        </p:nvSpPr>
        <p:spPr>
          <a:xfrm>
            <a:off x="467544" y="260648"/>
            <a:ext cx="8280920" cy="1800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Задание 274. Отметь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√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диаграмму, которая соответствует тексту: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«Дочь в 8 раз младше отца,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6 раз младше матери и в 2 раза младше своего брата»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ответь на вопросы.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1043608" y="2204864"/>
            <a:ext cx="2782888" cy="2230437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364088" y="2276872"/>
            <a:ext cx="26304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627784" y="4869160"/>
            <a:ext cx="3527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2132856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урок!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126876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hlinkClick r:id="rId3"/>
              </a:rPr>
              <a:t>yandex.ru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err="1" smtClean="0">
                <a:hlinkClick r:id="rId3"/>
              </a:rPr>
              <a:t>images</a:t>
            </a:r>
            <a:r>
              <a:rPr lang="ru-RU" dirty="0" smtClean="0"/>
              <a:t>›</a:t>
            </a:r>
            <a:r>
              <a:rPr lang="ru-RU" dirty="0" smtClean="0">
                <a:hlinkClick r:id="rId4"/>
              </a:rPr>
              <a:t>фон для презентации по математике 3 класс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7647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Список литературы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70080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infourok.ru›…</a:t>
            </a:r>
            <a:r>
              <a:rPr lang="en-US" dirty="0" err="1" smtClean="0"/>
              <a:t>shematicheskaya</a:t>
            </a:r>
            <a:r>
              <a:rPr lang="en-US" dirty="0" smtClean="0"/>
              <a:t>-model…s-</a:t>
            </a:r>
            <a:r>
              <a:rPr lang="en-US" dirty="0" err="1" smtClean="0"/>
              <a:t>diagrammoy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132856"/>
            <a:ext cx="350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открытыйурок.рф</a:t>
            </a:r>
            <a:r>
              <a:rPr lang="ru-RU" dirty="0" smtClean="0"/>
              <a:t>›статьи/580012/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20" name="Picture 4" descr="http://ya-umni4ka.ru/wp-content/uploads/2012/08/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332656"/>
            <a:ext cx="8183899" cy="617040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548680"/>
            <a:ext cx="7092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«Незнание – путь к познанию»</a:t>
            </a:r>
          </a:p>
        </p:txBody>
      </p:sp>
      <p:sp>
        <p:nvSpPr>
          <p:cNvPr id="9218" name="AutoShape 2" descr="https://ds02.infourok.ru/uploads/ex/0d25/0007c1cc-f8701091/64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С. 89 № 270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774" y="2708920"/>
            <a:ext cx="27863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3356992"/>
            <a:ext cx="27078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112474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Ракета стоит столько же, сколько волейбольный мяч и коньки. Во сколько раз коньки дороже мяча, если мяч дешевле ракетки в 3 раза?</a:t>
            </a:r>
            <a:endParaRPr lang="ru-RU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27078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69269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Тема урока: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ДИАГРАММА.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700808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Цели урока: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ru-RU" sz="2000" b="1" dirty="0" smtClean="0"/>
              <a:t>Узнать, что такое …   .</a:t>
            </a:r>
          </a:p>
          <a:p>
            <a:pPr marL="514350" indent="-514350">
              <a:lnSpc>
                <a:spcPct val="200000"/>
              </a:lnSpc>
              <a:buAutoNum type="arabicPeriod" startAt="2"/>
            </a:pPr>
            <a:r>
              <a:rPr lang="ru-RU" sz="2000" b="1" dirty="0" smtClean="0"/>
              <a:t>Научиться  читать  данные  …    .</a:t>
            </a:r>
          </a:p>
          <a:p>
            <a:pPr marL="514350" indent="-514350">
              <a:lnSpc>
                <a:spcPct val="200000"/>
              </a:lnSpc>
              <a:buAutoNum type="arabicPeriod" startAt="2"/>
            </a:pPr>
            <a:r>
              <a:rPr lang="ru-RU" sz="2000" b="1" dirty="0" smtClean="0"/>
              <a:t>Решать задачи, используя …   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ДИАГРАММА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-  это чертёж или схема, которая показывает соотношения между величинами.</a:t>
            </a:r>
          </a:p>
        </p:txBody>
      </p:sp>
      <p:pic>
        <p:nvPicPr>
          <p:cNvPr id="3" name="Picture 2" descr="C:\Users\Дмитрий\Desktop\1467930_html_m27e12bc.gif"/>
          <p:cNvPicPr>
            <a:picLocks noChangeAspect="1" noChangeArrowheads="1"/>
          </p:cNvPicPr>
          <p:nvPr/>
        </p:nvPicPr>
        <p:blipFill>
          <a:blip r:embed="rId3" cstate="print"/>
          <a:srcRect b="15094"/>
          <a:stretch>
            <a:fillRect/>
          </a:stretch>
        </p:blipFill>
        <p:spPr bwMode="auto">
          <a:xfrm>
            <a:off x="2267744" y="2132856"/>
            <a:ext cx="5072098" cy="32147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1547664" y="1916832"/>
          <a:ext cx="65527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83671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Сколько в нашем классе мальчиков?</a:t>
            </a:r>
          </a:p>
          <a:p>
            <a:r>
              <a:rPr lang="ru-RU" sz="2400" dirty="0" smtClean="0"/>
              <a:t>Сколько в нашем классе девочек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517232"/>
            <a:ext cx="3781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Эта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линейная </a:t>
            </a:r>
            <a:r>
              <a:rPr lang="ru-RU" sz="2400" dirty="0" smtClean="0"/>
              <a:t>диаграмма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AsOne/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/>
        </p:nvGraphicFramePr>
        <p:xfrm>
          <a:off x="2123728" y="1628800"/>
          <a:ext cx="55446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59832" y="5229200"/>
            <a:ext cx="3938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Эта – </a:t>
            </a:r>
            <a:r>
              <a:rPr lang="ru-RU" sz="2400" dirty="0" smtClean="0">
                <a:solidFill>
                  <a:srgbClr val="FF0000"/>
                </a:solidFill>
              </a:rPr>
              <a:t>столбчатая </a:t>
            </a:r>
            <a:r>
              <a:rPr lang="ru-RU" sz="2400" dirty="0" smtClean="0"/>
              <a:t>диаграмма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нашем классе 18 человек. На конец 1 четверти  </a:t>
            </a:r>
            <a:br>
              <a:rPr lang="ru-RU" sz="2400" dirty="0" smtClean="0"/>
            </a:br>
            <a:r>
              <a:rPr lang="ru-RU" sz="2400" dirty="0" smtClean="0"/>
              <a:t>8 человек – учатся на «4 и 5», у остальных ребят есть «3». Сколько ребят с тройками?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270668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43808" y="4869160"/>
            <a:ext cx="3660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Эта – </a:t>
            </a:r>
            <a:r>
              <a:rPr lang="ru-RU" sz="2400" dirty="0" smtClean="0">
                <a:solidFill>
                  <a:srgbClr val="FF0000"/>
                </a:solidFill>
              </a:rPr>
              <a:t>круговая </a:t>
            </a:r>
            <a:r>
              <a:rPr lang="ru-RU" sz="2400" dirty="0" smtClean="0"/>
              <a:t>диаграмма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539552" y="1484784"/>
          <a:ext cx="37444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788024" y="1484784"/>
          <a:ext cx="36004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76470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Сыну 10 лет. Он в 3 раза моложе отца. Сколько лет отцу?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39752" y="4221088"/>
          <a:ext cx="583265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  <a:gridCol w="36454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185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математики по УМК «Гармония» Тема урока: «Решение задач. Схематическая модель. Знакомство с диаграммой.»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по УМК «Гармония» Тема урока: «Решение задач. Схематическая модель. Знакомство с диаграммой.»</dc:title>
  <dc:creator>1</dc:creator>
  <cp:lastModifiedBy>User</cp:lastModifiedBy>
  <cp:revision>12</cp:revision>
  <dcterms:created xsi:type="dcterms:W3CDTF">2017-11-21T12:12:59Z</dcterms:created>
  <dcterms:modified xsi:type="dcterms:W3CDTF">2017-11-21T19:03:56Z</dcterms:modified>
</cp:coreProperties>
</file>