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31"/>
  </p:notesMasterIdLst>
  <p:sldIdLst>
    <p:sldId id="291" r:id="rId2"/>
    <p:sldId id="261" r:id="rId3"/>
    <p:sldId id="280" r:id="rId4"/>
    <p:sldId id="292" r:id="rId5"/>
    <p:sldId id="281" r:id="rId6"/>
    <p:sldId id="282" r:id="rId7"/>
    <p:sldId id="293" r:id="rId8"/>
    <p:sldId id="283" r:id="rId9"/>
    <p:sldId id="284" r:id="rId10"/>
    <p:sldId id="285" r:id="rId11"/>
    <p:sldId id="294" r:id="rId12"/>
    <p:sldId id="295" r:id="rId13"/>
    <p:sldId id="262" r:id="rId14"/>
    <p:sldId id="264" r:id="rId15"/>
    <p:sldId id="259" r:id="rId16"/>
    <p:sldId id="286" r:id="rId17"/>
    <p:sldId id="288" r:id="rId18"/>
    <p:sldId id="289" r:id="rId19"/>
    <p:sldId id="296" r:id="rId20"/>
    <p:sldId id="290" r:id="rId21"/>
    <p:sldId id="268" r:id="rId22"/>
    <p:sldId id="297" r:id="rId23"/>
    <p:sldId id="263" r:id="rId24"/>
    <p:sldId id="271" r:id="rId25"/>
    <p:sldId id="275" r:id="rId26"/>
    <p:sldId id="278" r:id="rId27"/>
    <p:sldId id="276" r:id="rId28"/>
    <p:sldId id="277" r:id="rId29"/>
    <p:sldId id="287" r:id="rId3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27642"/>
    <a:srgbClr val="422C16"/>
    <a:srgbClr val="003300"/>
    <a:srgbClr val="A18B64"/>
    <a:srgbClr val="C0C0C0"/>
    <a:srgbClr val="EAEAEA"/>
    <a:srgbClr val="0C788E"/>
    <a:srgbClr val="025198"/>
    <a:srgbClr val="000099"/>
    <a:srgbClr val="1C1C1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575" autoAdjust="0"/>
    <p:restoredTop sz="94652" autoAdjust="0"/>
  </p:normalViewPr>
  <p:slideViewPr>
    <p:cSldViewPr>
      <p:cViewPr varScale="1">
        <p:scale>
          <a:sx n="71" d="100"/>
          <a:sy n="71" d="100"/>
        </p:scale>
        <p:origin x="-11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99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 smtClean="0"/>
              <a:t>Кардымовский</a:t>
            </a:r>
            <a:r>
              <a:rPr lang="ru-RU" baseline="0" dirty="0" smtClean="0"/>
              <a:t> район</a:t>
            </a:r>
          </a:p>
        </c:rich>
      </c:tx>
      <c:layout>
        <c:manualLayout>
          <c:xMode val="edge"/>
          <c:yMode val="edge"/>
          <c:x val="7.806332922072997E-3"/>
          <c:y val="1.4199920923962165E-3"/>
        </c:manualLayout>
      </c:layout>
      <c:spPr>
        <a:noFill/>
        <a:ln w="25341">
          <a:noFill/>
        </a:ln>
      </c:spPr>
    </c:title>
    <c:plotArea>
      <c:layout>
        <c:manualLayout>
          <c:layoutTarget val="inner"/>
          <c:xMode val="edge"/>
          <c:yMode val="edge"/>
          <c:x val="7.2129412521415803E-2"/>
          <c:y val="0.24764557143388402"/>
          <c:w val="0.50423011844331644"/>
          <c:h val="0.69953051643192554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999FF"/>
            </a:solidFill>
            <a:ln w="12671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c:spPr>
          <c:dPt>
            <c:idx val="1"/>
            <c:spPr>
              <a:solidFill>
                <a:srgbClr val="993366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FFFFCC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CCFFFF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660066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spPr>
              <a:solidFill>
                <a:srgbClr val="FF8080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0.10370448605125761"/>
                  <c:y val="9.7107511129039207E-3"/>
                </c:manualLayout>
              </c:layout>
              <c:numFmt formatCode="0%" sourceLinked="0"/>
              <c:spPr>
                <a:noFill/>
                <a:ln w="25341">
                  <a:noFill/>
                </a:ln>
              </c:spPr>
              <c:txPr>
                <a:bodyPr/>
                <a:lstStyle/>
                <a:p>
                  <a:pPr>
                    <a:defRPr sz="1696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806632596379115E-3"/>
                  <c:y val="4.1477408107272754E-2"/>
                </c:manualLayout>
              </c:layout>
              <c:numFmt formatCode="0%" sourceLinked="0"/>
              <c:spPr>
                <a:noFill/>
                <a:ln w="25341">
                  <a:noFill/>
                </a:ln>
              </c:spPr>
              <c:txPr>
                <a:bodyPr/>
                <a:lstStyle/>
                <a:p>
                  <a:pPr>
                    <a:defRPr sz="1696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4985060139516811E-2"/>
                  <c:y val="-9.3808313929760537E-2"/>
                </c:manualLayout>
              </c:layout>
              <c:numFmt formatCode="0%" sourceLinked="0"/>
              <c:spPr>
                <a:noFill/>
                <a:ln w="25341">
                  <a:noFill/>
                </a:ln>
              </c:spPr>
              <c:txPr>
                <a:bodyPr/>
                <a:lstStyle/>
                <a:p>
                  <a:pPr>
                    <a:defRPr sz="1696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253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9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Основы мировых религиозных культур</c:v>
                </c:pt>
                <c:pt idx="1">
                  <c:v>Основы светской этики</c:v>
                </c:pt>
                <c:pt idx="2">
                  <c:v>Основы православной культуры</c:v>
                </c:pt>
                <c:pt idx="3">
                  <c:v>Основы исламской культуры</c:v>
                </c:pt>
                <c:pt idx="4">
                  <c:v>Основы иудейской культуры</c:v>
                </c:pt>
                <c:pt idx="5">
                  <c:v>Основы буддийской культуры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1">
                  <c:v>2</c:v>
                </c:pt>
                <c:pt idx="2">
                  <c:v>78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rgbClr val="993366"/>
            </a:solidFill>
            <a:ln w="12671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9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Основы мировых религиозных культур</c:v>
                </c:pt>
                <c:pt idx="1">
                  <c:v>Основы светской этики</c:v>
                </c:pt>
                <c:pt idx="2">
                  <c:v>Основы православной культуры</c:v>
                </c:pt>
                <c:pt idx="3">
                  <c:v>Основы исламской культуры</c:v>
                </c:pt>
                <c:pt idx="4">
                  <c:v>Основы иудейской культуры</c:v>
                </c:pt>
                <c:pt idx="5">
                  <c:v>Основы буддийской культуры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rgbClr val="FFFFCC"/>
            </a:solidFill>
            <a:ln w="12671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9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Основы мировых религиозных культур</c:v>
                </c:pt>
                <c:pt idx="1">
                  <c:v>Основы светской этики</c:v>
                </c:pt>
                <c:pt idx="2">
                  <c:v>Основы православной культуры</c:v>
                </c:pt>
                <c:pt idx="3">
                  <c:v>Основы исламской культуры</c:v>
                </c:pt>
                <c:pt idx="4">
                  <c:v>Основы иудейской культуры</c:v>
                </c:pt>
                <c:pt idx="5">
                  <c:v>Основы буддийской культуры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</c:numCache>
            </c:numRef>
          </c:val>
        </c:ser>
        <c:dLbls>
          <c:showPercent val="1"/>
        </c:dLbls>
        <c:firstSliceAng val="150"/>
      </c:pieChart>
      <c:spPr>
        <a:noFill/>
        <a:ln w="25341">
          <a:noFill/>
        </a:ln>
      </c:spPr>
    </c:plotArea>
    <c:legend>
      <c:legendPos val="r"/>
      <c:spPr>
        <a:noFill/>
        <a:ln w="3168">
          <a:solidFill>
            <a:srgbClr val="000000"/>
          </a:solidFill>
          <a:prstDash val="solid"/>
        </a:ln>
      </c:spPr>
      <c:txPr>
        <a:bodyPr/>
        <a:lstStyle/>
        <a:p>
          <a:pPr>
            <a:defRPr sz="1282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696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995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dirty="0" smtClean="0"/>
              <a:t>Смоленская</a:t>
            </a:r>
            <a:r>
              <a:rPr lang="ru-RU" baseline="0" dirty="0" smtClean="0"/>
              <a:t> область</a:t>
            </a:r>
          </a:p>
        </c:rich>
      </c:tx>
      <c:layout>
        <c:manualLayout>
          <c:xMode val="edge"/>
          <c:yMode val="edge"/>
          <c:x val="0.18504444046059879"/>
          <c:y val="5.622459856652904E-2"/>
        </c:manualLayout>
      </c:layout>
      <c:spPr>
        <a:noFill/>
        <a:ln w="25341">
          <a:noFill/>
        </a:ln>
      </c:spPr>
    </c:title>
    <c:plotArea>
      <c:layout>
        <c:manualLayout>
          <c:layoutTarget val="inner"/>
          <c:xMode val="edge"/>
          <c:yMode val="edge"/>
          <c:x val="9.3266259030325302E-2"/>
          <c:y val="0.23961915439380993"/>
          <c:w val="0.49246997546477722"/>
          <c:h val="0.67494933691257919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9999FF"/>
            </a:solidFill>
            <a:ln w="12671">
              <a:solidFill>
                <a:schemeClr val="bg1">
                  <a:lumMod val="50000"/>
                </a:schemeClr>
              </a:solidFill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c:spPr>
          <c:dPt>
            <c:idx val="1"/>
            <c:spPr>
              <a:solidFill>
                <a:srgbClr val="993366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FFFFCC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CCFFFF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660066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spPr>
              <a:solidFill>
                <a:srgbClr val="FF8080"/>
              </a:solidFill>
              <a:ln w="12671">
                <a:solidFill>
                  <a:schemeClr val="bg1">
                    <a:lumMod val="50000"/>
                  </a:schemeClr>
                </a:solidFill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3"/>
              <c:layout>
                <c:manualLayout>
                  <c:x val="0.10041847668264806"/>
                  <c:y val="-1.5110849616930227E-2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344167254366261"/>
                  <c:y val="-0.12638968138096018"/>
                </c:manualLayout>
              </c:layout>
              <c:showPercent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253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9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Основы мировых религиозных культур</c:v>
                </c:pt>
                <c:pt idx="1">
                  <c:v>Основы светской этики</c:v>
                </c:pt>
                <c:pt idx="2">
                  <c:v>Основы православной культуры</c:v>
                </c:pt>
                <c:pt idx="3">
                  <c:v>Основы исламской культуры</c:v>
                </c:pt>
                <c:pt idx="4">
                  <c:v>Основы иудейской культуры</c:v>
                </c:pt>
                <c:pt idx="5">
                  <c:v>Основы буддийской культуры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326</c:v>
                </c:pt>
                <c:pt idx="1">
                  <c:v>2589</c:v>
                </c:pt>
                <c:pt idx="2">
                  <c:v>5514</c:v>
                </c:pt>
                <c:pt idx="3">
                  <c:v>0</c:v>
                </c:pt>
                <c:pt idx="4">
                  <c:v>1</c:v>
                </c:pt>
                <c:pt idx="5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rgbClr val="993366"/>
            </a:solidFill>
            <a:ln w="12671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9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Основы мировых религиозных культур</c:v>
                </c:pt>
                <c:pt idx="1">
                  <c:v>Основы светской этики</c:v>
                </c:pt>
                <c:pt idx="2">
                  <c:v>Основы православной культуры</c:v>
                </c:pt>
                <c:pt idx="3">
                  <c:v>Основы исламской культуры</c:v>
                </c:pt>
                <c:pt idx="4">
                  <c:v>Основы иудейской культуры</c:v>
                </c:pt>
                <c:pt idx="5">
                  <c:v>Основы буддийской культуры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211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rgbClr val="FFFFCC"/>
            </a:solidFill>
            <a:ln w="12671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671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34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96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Основы мировых религиозных культур</c:v>
                </c:pt>
                <c:pt idx="1">
                  <c:v>Основы светской этики</c:v>
                </c:pt>
                <c:pt idx="2">
                  <c:v>Основы православной культуры</c:v>
                </c:pt>
                <c:pt idx="3">
                  <c:v>Основы исламской культуры</c:v>
                </c:pt>
                <c:pt idx="4">
                  <c:v>Основы иудейской культуры</c:v>
                </c:pt>
                <c:pt idx="5">
                  <c:v>Основы буддийской культуры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Percent val="1"/>
        </c:dLbls>
        <c:firstSliceAng val="150"/>
      </c:pieChart>
      <c:spPr>
        <a:noFill/>
        <a:ln w="25341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96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783D-516D-4C5D-9558-6907EFAD4A69}" type="datetimeFigureOut">
              <a:rPr lang="ru-RU" smtClean="0"/>
              <a:pPr/>
              <a:t>27.08.2015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0ECC9-5A84-4340-B68C-92D319FF66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543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0ECC9-5A84-4340-B68C-92D319FF668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705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‹#›</a:t>
            </a:fld>
            <a:endParaRPr lang="es-ES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glasz-news.ru/wp-content/uploads/2015/06/DSCN0008.jp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glasz-news.ru/wp-content/uploads/2015/06/DSCN0009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glasz-news.ru/wp-content/uploads/2015/06/DSCN0074.jpg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glasz-news.ru/wp-content/uploads/2015/06/DSCN0029.jpg" TargetMode="External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</a:t>
            </a:fld>
            <a:endParaRPr lang="es-ES" alt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580996" y="438128"/>
            <a:ext cx="8458200" cy="914400"/>
          </a:xfrm>
          <a:prstGeom prst="rect">
            <a:avLst/>
          </a:prstGeom>
        </p:spPr>
        <p:txBody>
          <a:bodyPr vert="horz" anchor="b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Отдел образования Администрации муниципального образования «Кардымовский район» Смоленской области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57158" y="1928802"/>
            <a:ext cx="8458200" cy="1222375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Районное августовское педагогическое совещание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00034" y="3286124"/>
            <a:ext cx="8458200" cy="1222375"/>
          </a:xfrm>
          <a:prstGeom prst="rect">
            <a:avLst/>
          </a:prstGeom>
        </p:spPr>
        <p:txBody>
          <a:bodyPr vert="horz" anchor="t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Духовно-нравственное</a:t>
            </a:r>
            <a:r>
              <a:rPr kumimoji="0" lang="ru-RU" sz="3600" b="0" i="0" u="none" strike="noStrike" kern="1200" cap="all" spc="0" normalizeH="0" noProof="0" dirty="0" smtClean="0">
                <a:ln>
                  <a:noFill/>
                </a:ln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развитие </a:t>
            </a:r>
            <a:r>
              <a:rPr lang="ru-RU" sz="3600" cap="all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и воспитание личности ребенка – главный приоритет качественного образования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428596" y="5943600"/>
            <a:ext cx="8458200" cy="91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Кардымово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2015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Детско-юношеская спортивная школа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10</a:t>
            </a:fld>
            <a:endParaRPr lang="es-ES" alt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14422"/>
            <a:ext cx="457228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28031"/>
            <a:ext cx="4857752" cy="332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14752"/>
            <a:ext cx="4357685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14423"/>
            <a:ext cx="4572000" cy="261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11</a:t>
            </a:fld>
            <a:endParaRPr lang="es-ES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425648"/>
            <a:ext cx="5143504" cy="343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0"/>
            <a:ext cx="5048527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-1"/>
            <a:ext cx="5286379" cy="352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545814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12</a:t>
            </a:fld>
            <a:endParaRPr lang="es-ES" alt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929190" cy="369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917" y="3366127"/>
            <a:ext cx="4656083" cy="34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747" y="0"/>
            <a:ext cx="466725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488238" cy="333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smtClean="0">
                <a:solidFill>
                  <a:srgbClr val="422C16"/>
                </a:solidFill>
              </a:rPr>
              <a:t>Нормативно-правовая база духовно-нравственного воспитания и образования</a:t>
            </a:r>
            <a:r>
              <a:rPr lang="ru-RU" altLang="ru-RU" b="1" smtClean="0">
                <a:solidFill>
                  <a:srgbClr val="800000"/>
                </a:solidFill>
              </a:rPr>
              <a:t/>
            </a:r>
            <a:br>
              <a:rPr lang="ru-RU" altLang="ru-RU" b="1" smtClean="0">
                <a:solidFill>
                  <a:srgbClr val="800000"/>
                </a:solidFill>
              </a:rPr>
            </a:br>
            <a:endParaRPr lang="en-US" altLang="ru-RU" smtClean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855788"/>
            <a:ext cx="9144000" cy="4525962"/>
          </a:xfrm>
        </p:spPr>
        <p:txBody>
          <a:bodyPr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rgbClr val="422C16"/>
                </a:solidFill>
              </a:rPr>
              <a:t>Федеральный </a:t>
            </a:r>
            <a:r>
              <a:rPr lang="ru-RU" sz="1800" b="1" dirty="0">
                <a:solidFill>
                  <a:srgbClr val="422C16"/>
                </a:solidFill>
              </a:rPr>
              <a:t>уровень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Конституция Российской Федерации; </a:t>
            </a:r>
            <a:endParaRPr lang="ru-RU" sz="1600" dirty="0" smtClean="0">
              <a:solidFill>
                <a:srgbClr val="003300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 smtClean="0">
                <a:solidFill>
                  <a:srgbClr val="003300"/>
                </a:solidFill>
              </a:rPr>
              <a:t> </a:t>
            </a:r>
            <a:r>
              <a:rPr lang="ru-RU" sz="1600" dirty="0">
                <a:solidFill>
                  <a:srgbClr val="003300"/>
                </a:solidFill>
              </a:rPr>
              <a:t>Семейный кодекс </a:t>
            </a:r>
            <a:r>
              <a:rPr lang="ru-RU" sz="1600" dirty="0" smtClean="0">
                <a:solidFill>
                  <a:srgbClr val="003300"/>
                </a:solidFill>
              </a:rPr>
              <a:t>РФ;</a:t>
            </a:r>
            <a:endParaRPr lang="ru-RU" sz="1600" dirty="0">
              <a:solidFill>
                <a:srgbClr val="003300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Федеральный закон от 29.12.2012 № 273-ФЗ «Об образовании в Российской Федерации»;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«О Национальной стратегии действий в интересах детей на 2012 – 2017 годы» (Указ Президента РФ от  01.06.2012 № 761);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«О стратегии государственной национальной политики Российской Федерации на период до 2025 года» (Указ Президента РФ от 19.12.2012 № 1666);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Национальная доктрина образования Российской Федерации до 2025 г.;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«Концепция духовно-нравственного развития и воспитания личности гражданина России»;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Приказ </a:t>
            </a:r>
            <a:r>
              <a:rPr lang="ru-RU" sz="1600" dirty="0" err="1">
                <a:solidFill>
                  <a:srgbClr val="003300"/>
                </a:solidFill>
              </a:rPr>
              <a:t>Минобрнауки</a:t>
            </a:r>
            <a:r>
              <a:rPr lang="ru-RU" sz="1600" dirty="0">
                <a:solidFill>
                  <a:srgbClr val="003300"/>
                </a:solidFill>
              </a:rPr>
              <a:t> России от 06.10.2009 № 373 «Об утверждении и введении в действие федерального государственного образовательного стандарта начального общего образования»;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Приказ </a:t>
            </a:r>
            <a:r>
              <a:rPr lang="ru-RU" sz="1600" dirty="0" err="1">
                <a:solidFill>
                  <a:srgbClr val="003300"/>
                </a:solidFill>
              </a:rPr>
              <a:t>Минобрнауки</a:t>
            </a:r>
            <a:r>
              <a:rPr lang="ru-RU" sz="1600" dirty="0">
                <a:solidFill>
                  <a:srgbClr val="003300"/>
                </a:solidFill>
              </a:rPr>
              <a:t> России от 17.12.2010 № 1897 «Об утверждении федерального государственного образовательного стандарта основного общего образования»;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Письмо Минобрнауки России  «О примерном содержании образования по предмету «Православная культура» органам управления образованием субъектов Российской Федерации от 22.10.2002 № 14-52-876 </a:t>
            </a:r>
            <a:r>
              <a:rPr lang="ru-RU" sz="1600" dirty="0" smtClean="0">
                <a:solidFill>
                  <a:srgbClr val="003300"/>
                </a:solidFill>
              </a:rPr>
              <a:t>ин/16.</a:t>
            </a:r>
            <a:endParaRPr lang="ru-RU" sz="1600" dirty="0">
              <a:solidFill>
                <a:srgbClr val="003300"/>
              </a:solidFill>
            </a:endParaRPr>
          </a:p>
          <a:p>
            <a:pPr eaLnBrk="1" hangingPunct="1">
              <a:defRPr/>
            </a:pPr>
            <a:endParaRPr lang="en-US" altLang="ru-RU" sz="16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13</a:t>
            </a:fld>
            <a:endParaRPr lang="es-ES" alt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587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488238" cy="333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smtClean="0">
                <a:solidFill>
                  <a:srgbClr val="422C16"/>
                </a:solidFill>
              </a:rPr>
              <a:t>Нормативно-правовая база духовно-нравственного воспитания и образования</a:t>
            </a:r>
            <a:r>
              <a:rPr lang="ru-RU" altLang="ru-RU" b="1" smtClean="0">
                <a:solidFill>
                  <a:srgbClr val="800000"/>
                </a:solidFill>
              </a:rPr>
              <a:t/>
            </a:r>
            <a:br>
              <a:rPr lang="ru-RU" altLang="ru-RU" b="1" smtClean="0">
                <a:solidFill>
                  <a:srgbClr val="800000"/>
                </a:solidFill>
              </a:rPr>
            </a:br>
            <a:endParaRPr lang="en-US" altLang="ru-RU" smtClean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2984"/>
            <a:ext cx="8676456" cy="2838989"/>
          </a:xfrm>
        </p:spPr>
        <p:txBody>
          <a:bodyPr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rgbClr val="422C16"/>
                </a:solidFill>
              </a:rPr>
              <a:t>Региональный </a:t>
            </a:r>
            <a:r>
              <a:rPr lang="ru-RU" sz="1800" b="1" dirty="0">
                <a:solidFill>
                  <a:srgbClr val="422C16"/>
                </a:solidFill>
              </a:rPr>
              <a:t>уровень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Договор о сотрудничестве в сфере образовательной, социальной и культурно-просветительской деятельности между Администрацией Смоленской области и Смоленской епархией Русской Православной </a:t>
            </a:r>
            <a:r>
              <a:rPr lang="ru-RU" sz="1600" dirty="0" smtClean="0">
                <a:solidFill>
                  <a:srgbClr val="003300"/>
                </a:solidFill>
              </a:rPr>
              <a:t>Церкви;</a:t>
            </a:r>
            <a:endParaRPr lang="ru-RU" sz="1600" dirty="0">
              <a:solidFill>
                <a:srgbClr val="003300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«О региональной стратегии действий в интересах детей на 2012 – 2017 годы» (постановление Администрации Смоленской области от 06.11.2012 № 850</a:t>
            </a:r>
            <a:r>
              <a:rPr lang="ru-RU" sz="1600" dirty="0" smtClean="0">
                <a:solidFill>
                  <a:srgbClr val="003300"/>
                </a:solidFill>
              </a:rPr>
              <a:t>);</a:t>
            </a:r>
            <a:endParaRPr lang="ru-RU" sz="1600" dirty="0">
              <a:solidFill>
                <a:srgbClr val="003300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Распоряжение  Администрации Смоленской области от 23 сентября 2014 г. n </a:t>
            </a:r>
            <a:r>
              <a:rPr lang="ru-RU" sz="1600" dirty="0" smtClean="0">
                <a:solidFill>
                  <a:srgbClr val="003300"/>
                </a:solidFill>
              </a:rPr>
              <a:t>1293-р/</a:t>
            </a:r>
            <a:r>
              <a:rPr lang="ru-RU" sz="1600" dirty="0" err="1" smtClean="0">
                <a:solidFill>
                  <a:srgbClr val="003300"/>
                </a:solidFill>
              </a:rPr>
              <a:t>адм</a:t>
            </a:r>
            <a:r>
              <a:rPr lang="ru-RU" sz="1600" dirty="0" smtClean="0">
                <a:solidFill>
                  <a:srgbClr val="003300"/>
                </a:solidFill>
              </a:rPr>
              <a:t>;</a:t>
            </a:r>
            <a:endParaRPr lang="ru-RU" sz="1600" dirty="0">
              <a:solidFill>
                <a:srgbClr val="003300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−"/>
              <a:defRPr/>
            </a:pPr>
            <a:r>
              <a:rPr lang="ru-RU" sz="1600" dirty="0">
                <a:solidFill>
                  <a:srgbClr val="003300"/>
                </a:solidFill>
              </a:rPr>
              <a:t>«О концепции развития системы духовно-нравственного воспитания детей и молодежи в культурно-образовательной среде Смоленской области</a:t>
            </a:r>
            <a:r>
              <a:rPr lang="ru-RU" sz="1600" dirty="0" smtClean="0">
                <a:solidFill>
                  <a:srgbClr val="003300"/>
                </a:solidFill>
              </a:rPr>
              <a:t>».</a:t>
            </a:r>
            <a:endParaRPr lang="ru-RU" sz="1600" dirty="0">
              <a:solidFill>
                <a:srgbClr val="003300"/>
              </a:solidFill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ru-RU" sz="1600" dirty="0" smtClean="0">
              <a:solidFill>
                <a:srgbClr val="0033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14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2844" y="4019011"/>
            <a:ext cx="9001156" cy="283898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lang="ru-RU" b="1" dirty="0" smtClean="0">
                <a:solidFill>
                  <a:srgbClr val="422C16"/>
                </a:solidFill>
                <a:latin typeface="+mn-lt"/>
                <a:cs typeface="+mn-cs"/>
              </a:rPr>
              <a:t>Муниципальный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2C1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уровень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Договор О сотрудничестве в сфере образовательной, социальной И культурно-просветительской деятельности между отделом образования администрации муниципального образования «Кардымовский район» смоленской области и</a:t>
            </a:r>
          </a:p>
          <a:p>
            <a:r>
              <a:rPr lang="ru-RU" sz="1600" dirty="0" smtClean="0"/>
              <a:t> приходом в честь казанской божьей матери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План мероприятий по реализации Договора о сотрудничестве в сфере образовательной, социальной и культурно-просветительской деятельности между Отделом образования Администрации муниципального образования «Кардымовский район» Смоленской области и Приходом в Честь Казанской Божьей Матери на 2015-2016 учебный год</a:t>
            </a:r>
          </a:p>
          <a:p>
            <a:endParaRPr lang="ru-RU" sz="16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422C1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tabLst/>
              <a:defRPr/>
            </a:pPr>
            <a:endParaRPr kumimoji="0" lang="en-US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ru-RU" altLang="ru-RU" sz="2400" b="1" smtClean="0">
                <a:solidFill>
                  <a:srgbClr val="422C16"/>
                </a:solidFill>
                <a:latin typeface="Times New Roman" panose="02020603050405020304" pitchFamily="18" charset="0"/>
              </a:rPr>
              <a:t>Направления работы: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algn="just" eaLnBrk="1" hangingPunct="1"/>
            <a:r>
              <a:rPr lang="ru-RU" altLang="ru-RU" sz="1800" dirty="0" smtClean="0">
                <a:solidFill>
                  <a:srgbClr val="003300"/>
                </a:solidFill>
              </a:rPr>
              <a:t>формирование у детей и молодёжи целостного мировоззрения, представления о православной культуре как о важнейшей составляющей российской и мировой культуры;</a:t>
            </a:r>
          </a:p>
          <a:p>
            <a:pPr algn="just" eaLnBrk="1" hangingPunct="1"/>
            <a:r>
              <a:rPr lang="ru-RU" altLang="ru-RU" sz="1800" dirty="0" smtClean="0">
                <a:solidFill>
                  <a:srgbClr val="003300"/>
                </a:solidFill>
              </a:rPr>
              <a:t>расширение охвата детей и молодёжи духовно-просветительской и гражданско-патриотической деятельностью;</a:t>
            </a:r>
          </a:p>
          <a:p>
            <a:pPr algn="just" eaLnBrk="1" hangingPunct="1"/>
            <a:r>
              <a:rPr lang="ru-RU" altLang="ru-RU" sz="1800" dirty="0" smtClean="0">
                <a:solidFill>
                  <a:srgbClr val="003300"/>
                </a:solidFill>
              </a:rPr>
              <a:t>содействие реализации программ, направленных на развитие духовно-нравственного воспитания и образования, на территории Смоленской области;</a:t>
            </a:r>
          </a:p>
          <a:p>
            <a:pPr algn="just" eaLnBrk="1" hangingPunct="1"/>
            <a:r>
              <a:rPr lang="ru-RU" altLang="ru-RU" sz="1800" dirty="0" smtClean="0">
                <a:solidFill>
                  <a:srgbClr val="003300"/>
                </a:solidFill>
              </a:rPr>
              <a:t>обеспечение правовых и экономических гарантий развития духовно-нравственного образования и воспитания в областных государственных образовательных учреждениях, областных государственных образовательных учреждениях социального обслуживания, а также в муниципальных и негосударственных образовательных учреждениях, расположенных на территории Смоленской области.</a:t>
            </a:r>
            <a:endParaRPr lang="en-US" altLang="ru-RU" sz="1800" dirty="0" smtClean="0">
              <a:solidFill>
                <a:srgbClr val="0033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15</a:t>
            </a:fld>
            <a:endParaRPr lang="es-ES" alt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16</a:t>
            </a:fld>
            <a:endParaRPr lang="es-ES" alt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0628" cy="375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947008"/>
            <a:ext cx="5214941" cy="391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50640"/>
            <a:ext cx="4143371" cy="310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7" y="-1"/>
            <a:ext cx="4429124" cy="29515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17</a:t>
            </a:fld>
            <a:endParaRPr lang="es-ES" alt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055" y="3000373"/>
            <a:ext cx="5800945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3249"/>
            <a:ext cx="5587407" cy="3714752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5015" y="0"/>
            <a:ext cx="4708985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4714877" cy="313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"/>
              </a:rPr>
              <a:t>«Мы правнуки Славной Победы»</a:t>
            </a:r>
            <a:r>
              <a:rPr lang="ru-RU" b="1" dirty="0" smtClean="0">
                <a:solidFill>
                  <a:srgbClr val="FF0000"/>
                </a:solidFill>
                <a:latin typeface="Segoe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Segoe"/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18</a:t>
            </a:fld>
            <a:endParaRPr lang="es-ES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1071546"/>
            <a:ext cx="4445619" cy="33342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5577"/>
            <a:ext cx="2949317" cy="39324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321843"/>
            <a:ext cx="4714876" cy="35361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19</a:t>
            </a:fld>
            <a:endParaRPr lang="es-ES" altLang="ru-RU"/>
          </a:p>
        </p:txBody>
      </p:sp>
      <p:pic>
        <p:nvPicPr>
          <p:cNvPr id="4" name="Рисунок 3" descr="DSCN0009">
            <a:hlinkClick r:id="rId2" tooltip="&quot;DSCN0009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57298"/>
            <a:ext cx="235742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0029">
            <a:hlinkClick r:id="rId4" tooltip="&quot;DSCN0029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500174"/>
            <a:ext cx="20716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0074">
            <a:hlinkClick r:id="rId6" tooltip="&quot;DSCN0074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572008"/>
            <a:ext cx="2286016" cy="20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0008">
            <a:hlinkClick r:id="rId8" tooltip="&quot;DSCN0008&quot;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4810" y="3857628"/>
            <a:ext cx="2286006" cy="221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"/>
              </a:rPr>
              <a:t>краеведы</a:t>
            </a:r>
            <a:r>
              <a:rPr lang="ru-RU" b="1" dirty="0" smtClean="0">
                <a:solidFill>
                  <a:srgbClr val="FF0000"/>
                </a:solidFill>
                <a:latin typeface="Segoe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Segoe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2" y="2786058"/>
            <a:ext cx="4143404" cy="3857652"/>
          </a:xfrm>
        </p:spPr>
        <p:txBody>
          <a:bodyPr>
            <a:noAutofit/>
          </a:bodyPr>
          <a:lstStyle/>
          <a:p>
            <a:pPr marL="0" indent="0">
              <a:defRPr/>
            </a:pPr>
            <a:r>
              <a:rPr lang="ru-RU" altLang="ru-RU" sz="1600" dirty="0" smtClean="0">
                <a:solidFill>
                  <a:srgbClr val="003300"/>
                </a:solidFill>
              </a:rPr>
              <a:t>«…Предметом нашей особой заботы станет молодежь, которая сегодня особенно остро нуждается в духовном руководстве. В эпоху нравственного релятивизма, когда пропаганда насилия и разврата похищает души молодых людей, мы не можем спокойно ждать, когда молодежь обратится ко Христу: мы должны идти навстречу молодым людям – как бы это ни было трудно для нас, людей среднего и старшего поколения, - помогая им обрести веру в Бога и смысл жизни, а вместе с этим и осознание того, что есть подлинное человеческое счастье».</a:t>
            </a:r>
            <a:br>
              <a:rPr lang="ru-RU" altLang="ru-RU" sz="1600" dirty="0" smtClean="0">
                <a:solidFill>
                  <a:srgbClr val="003300"/>
                </a:solidFill>
              </a:rPr>
            </a:br>
            <a:r>
              <a:rPr lang="ru-RU" altLang="ru-RU" sz="1200" b="1" dirty="0" smtClean="0">
                <a:solidFill>
                  <a:srgbClr val="003300"/>
                </a:solidFill>
              </a:rPr>
              <a:t/>
            </a:r>
            <a:br>
              <a:rPr lang="ru-RU" altLang="ru-RU" sz="1200" b="1" dirty="0" smtClean="0">
                <a:solidFill>
                  <a:srgbClr val="003300"/>
                </a:solidFill>
              </a:rPr>
            </a:br>
            <a:endParaRPr lang="en-US" altLang="ru-RU" sz="1200" dirty="0" smtClean="0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42844" y="2643182"/>
            <a:ext cx="4572032" cy="4214818"/>
          </a:xfrm>
        </p:spPr>
        <p:txBody>
          <a:bodyPr>
            <a:normAutofit fontScale="77500" lnSpcReduction="20000"/>
          </a:bodyPr>
          <a:lstStyle/>
          <a:p>
            <a:pPr>
              <a:buNone/>
              <a:defRPr/>
            </a:pPr>
            <a:r>
              <a:rPr lang="ru-RU" sz="2300" dirty="0" smtClean="0"/>
              <a:t>      Мы должны строить своё будущее на прочном фундаменте. И такой фундамент – это патриотизм. Мы, как бы долго ни обсуждали, что может быть фундаментом, прочным моральным основанием для нашей страны, ничего другого всё равно не придумаем.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России.  Нам необходимо в полной мере использовать лучший опыт воспитания и просвещения, который был и в Российской империи, и в Советском Союзе.</a:t>
            </a:r>
          </a:p>
          <a:p>
            <a:pPr eaLnBrk="1" hangingPunct="1">
              <a:defRPr/>
            </a:pPr>
            <a:endParaRPr lang="en-US" altLang="ru-RU" sz="19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587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3809999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0"/>
            <a:ext cx="3500462" cy="250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"/>
              </a:rPr>
              <a:t>«Свеча памяти»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20</a:t>
            </a:fld>
            <a:endParaRPr lang="es-ES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22"/>
            <a:ext cx="4087934" cy="2714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727028"/>
            <a:ext cx="4714876" cy="3130972"/>
          </a:xfrm>
          <a:prstGeom prst="rect">
            <a:avLst/>
          </a:prstGeom>
        </p:spPr>
      </p:pic>
      <p:pic>
        <p:nvPicPr>
          <p:cNvPr id="6" name="Picture 2" descr="F:\DSC_0068.JPG"/>
          <p:cNvPicPr>
            <a:picLocks noChangeAspect="1" noChangeArrowheads="1"/>
          </p:cNvPicPr>
          <p:nvPr/>
        </p:nvPicPr>
        <p:blipFill>
          <a:blip r:embed="rId4" cstate="print"/>
          <a:srcRect r="10706"/>
          <a:stretch>
            <a:fillRect/>
          </a:stretch>
        </p:blipFill>
        <p:spPr bwMode="auto">
          <a:xfrm>
            <a:off x="0" y="3563691"/>
            <a:ext cx="4429124" cy="329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071546"/>
            <a:ext cx="4357686" cy="2893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29" y="3429000"/>
            <a:ext cx="5163671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1546"/>
            <a:ext cx="4840975" cy="3214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29" y="3429000"/>
            <a:ext cx="5163671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640960" cy="765324"/>
          </a:xfrm>
        </p:spPr>
        <p:txBody>
          <a:bodyPr>
            <a:normAutofit fontScale="90000"/>
          </a:bodyPr>
          <a:lstStyle/>
          <a:p>
            <a:r>
              <a:rPr lang="ru-RU" sz="1900" b="1" dirty="0">
                <a:solidFill>
                  <a:srgbClr val="422C16"/>
                </a:solidFill>
              </a:rPr>
              <a:t>Информация о выборе родителями (законными представителями) обучающихся 3-х классов модулей комплексного учебного курса «Основы религиозных культур и светской этики» </a:t>
            </a:r>
            <a:r>
              <a:rPr lang="ru-RU" sz="1900" b="1" dirty="0" smtClean="0">
                <a:solidFill>
                  <a:srgbClr val="422C16"/>
                </a:solidFill>
              </a:rPr>
              <a:t> в 2014-2015  учебном году</a:t>
            </a:r>
            <a:endParaRPr lang="ru-RU" sz="1900" dirty="0">
              <a:solidFill>
                <a:srgbClr val="422C16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21</a:t>
            </a:fld>
            <a:endParaRPr lang="es-ES" alt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75656" y="18839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31640" y="18711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66220440"/>
              </p:ext>
            </p:extLst>
          </p:nvPr>
        </p:nvGraphicFramePr>
        <p:xfrm>
          <a:off x="179512" y="1782180"/>
          <a:ext cx="5472608" cy="438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771800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63635978"/>
              </p:ext>
            </p:extLst>
          </p:nvPr>
        </p:nvGraphicFramePr>
        <p:xfrm>
          <a:off x="5364088" y="1960156"/>
          <a:ext cx="5399584" cy="434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111087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Муниципальные программы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22</a:t>
            </a:fld>
            <a:endParaRPr lang="es-ES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algn="just" eaLnBrk="1" hangingPunct="1">
              <a:buNone/>
            </a:pPr>
            <a:r>
              <a:rPr lang="ru-RU" altLang="ru-RU" sz="1800" dirty="0" smtClean="0">
                <a:solidFill>
                  <a:srgbClr val="003300"/>
                </a:solidFill>
              </a:rPr>
              <a:t>        </a:t>
            </a:r>
            <a:r>
              <a:rPr lang="ru-RU" altLang="ru-RU" sz="2400" dirty="0" smtClean="0">
                <a:solidFill>
                  <a:srgbClr val="003300"/>
                </a:solidFill>
              </a:rPr>
              <a:t>В районе реализуются муниципальные программы: «Детство», «Приоритетные направления демографического развития муниципального образования «Кардымовский район» Смоленской области», «Межведомственное взаимодействие по защите прав и интересов семьи и детей», «Создание беспрепятственного доступа лиц с ограниченными возможностями, проживающих на территории муниципального образования «Кардымовский район» Смоленской области к объектам социальной инфраструктуры»</a:t>
            </a:r>
            <a:endParaRPr lang="en-US" altLang="ru-RU" sz="2400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422C16"/>
                </a:solidFill>
              </a:rPr>
              <a:t>Традиции:</a:t>
            </a:r>
            <a:endParaRPr lang="en-US" altLang="ru-RU" sz="2000" b="1" dirty="0" smtClean="0">
              <a:solidFill>
                <a:srgbClr val="422C16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50"/>
            <a:ext cx="5757874" cy="4841113"/>
          </a:xfrm>
        </p:spPr>
        <p:txBody>
          <a:bodyPr/>
          <a:lstStyle/>
          <a:p>
            <a:pPr eaLnBrk="1" hangingPunct="1"/>
            <a:r>
              <a:rPr lang="ru-RU" altLang="ru-RU" sz="1600" dirty="0" smtClean="0">
                <a:solidFill>
                  <a:srgbClr val="003300"/>
                </a:solidFill>
              </a:rPr>
              <a:t>фестиваль «Отечество моё православное»;</a:t>
            </a:r>
          </a:p>
          <a:p>
            <a:pPr eaLnBrk="1" hangingPunct="1"/>
            <a:r>
              <a:rPr lang="ru-RU" altLang="ru-RU" sz="1600" dirty="0" smtClean="0">
                <a:solidFill>
                  <a:srgbClr val="003300"/>
                </a:solidFill>
              </a:rPr>
              <a:t>благотворительный марафон «Пасхальные дни милосердия».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23</a:t>
            </a:fld>
            <a:endParaRPr lang="es-ES" alt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67565"/>
            <a:ext cx="4500562" cy="337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027" y="1142984"/>
            <a:ext cx="2872973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286124"/>
            <a:ext cx="4643438" cy="33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353425" cy="1125538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rgbClr val="422C16"/>
                </a:solidFill>
              </a:rPr>
              <a:t>«</a:t>
            </a:r>
            <a:r>
              <a:rPr lang="ru-RU" sz="2000" b="1" dirty="0">
                <a:solidFill>
                  <a:srgbClr val="422C16"/>
                </a:solidFill>
              </a:rPr>
              <a:t>Отечество моё православное»</a:t>
            </a:r>
            <a:endParaRPr lang="en-US" altLang="ru-RU" sz="2000" b="1" dirty="0" smtClean="0">
              <a:solidFill>
                <a:srgbClr val="422C16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28736"/>
            <a:ext cx="8785101" cy="2977472"/>
          </a:xfrm>
        </p:spPr>
        <p:txBody>
          <a:bodyPr/>
          <a:lstStyle/>
          <a:p>
            <a:pPr marL="0" lvl="0" indent="442913" algn="just" eaLnBrk="1" hangingPunct="1">
              <a:buNone/>
            </a:pPr>
            <a:r>
              <a:rPr lang="ru-RU" altLang="ru-RU" sz="1800" b="1" dirty="0" smtClean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 марта 2015</a:t>
            </a:r>
            <a:r>
              <a:rPr lang="ru-RU" altLang="ru-RU" sz="1800" dirty="0" smtClean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г. </a:t>
            </a:r>
            <a:r>
              <a:rPr lang="ru-RU" altLang="ru-RU" sz="1800" dirty="0" smtClean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проведен муниципальный</a:t>
            </a:r>
            <a:r>
              <a:rPr lang="en-US" altLang="ru-RU" sz="1800" dirty="0" smtClean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этап </a:t>
            </a:r>
            <a:r>
              <a:rPr lang="en-US" altLang="ru-RU" sz="1800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</a:t>
            </a:r>
            <a:r>
              <a:rPr lang="ru-RU" altLang="ru-RU" sz="1800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областного фестиваля православной культуры </a:t>
            </a:r>
            <a:r>
              <a:rPr lang="ru-RU" altLang="ru-RU" sz="1800" b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«Отечество мое православное»</a:t>
            </a:r>
            <a:r>
              <a:rPr lang="ru-RU" altLang="ru-RU" sz="1800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посвященного 1000-летию преставления святого равноапостольного великого князя </a:t>
            </a:r>
            <a:r>
              <a:rPr lang="ru-RU" altLang="ru-RU" sz="1800" dirty="0" smtClean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Владимира.</a:t>
            </a:r>
            <a:endParaRPr lang="ru-RU" altLang="ru-RU" sz="1800" dirty="0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endParaRPr lang="ru-RU" sz="1800" dirty="0" smtClean="0">
              <a:solidFill>
                <a:srgbClr val="003300"/>
              </a:solidFill>
            </a:endParaRPr>
          </a:p>
          <a:p>
            <a:pPr marL="0" indent="0" algn="just" eaLnBrk="1" hangingPunct="1">
              <a:buNone/>
            </a:pPr>
            <a:endParaRPr lang="ru-RU" sz="1800" dirty="0" smtClean="0">
              <a:solidFill>
                <a:srgbClr val="003300"/>
              </a:solidFill>
            </a:endParaRPr>
          </a:p>
          <a:p>
            <a:pPr algn="just" eaLnBrk="1" hangingPunct="1"/>
            <a:endParaRPr lang="en-US" altLang="ru-RU" sz="1800" dirty="0" smtClean="0">
              <a:solidFill>
                <a:srgbClr val="0033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24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3560415" cy="267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143248"/>
            <a:ext cx="3274648" cy="24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6285" y="4214818"/>
            <a:ext cx="3257715" cy="244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83030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353425" cy="1125538"/>
          </a:xfrm>
        </p:spPr>
        <p:txBody>
          <a:bodyPr/>
          <a:lstStyle/>
          <a:p>
            <a:r>
              <a:rPr lang="ru-RU" altLang="ru-RU" sz="2000" dirty="0" smtClean="0">
                <a:solidFill>
                  <a:srgbClr val="003300"/>
                </a:solidFill>
              </a:rPr>
              <a:t>благотворительный марафон «Пасхальные дни милосердия».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25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047947" cy="242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34913"/>
            <a:ext cx="5737239" cy="322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000107"/>
            <a:ext cx="4777012" cy="333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15329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353425" cy="1125538"/>
          </a:xfrm>
        </p:spPr>
        <p:txBody>
          <a:bodyPr/>
          <a:lstStyle/>
          <a:p>
            <a:pPr eaLnBrk="1" hangingPunct="1"/>
            <a:r>
              <a:rPr lang="ru-RU" sz="2000" b="1" dirty="0">
                <a:solidFill>
                  <a:srgbClr val="422C16"/>
                </a:solidFill>
              </a:rPr>
              <a:t>Духовно-нравственное воспитание</a:t>
            </a:r>
            <a:endParaRPr lang="en-US" altLang="ru-RU" sz="2000" b="1" dirty="0" smtClean="0">
              <a:solidFill>
                <a:srgbClr val="422C16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323528" y="2276872"/>
            <a:ext cx="5112568" cy="380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003300"/>
                </a:solidFill>
              </a:rPr>
              <a:t>Духовно-нравственное воспитание </a:t>
            </a:r>
            <a:r>
              <a:rPr lang="ru-RU" sz="1800" dirty="0">
                <a:solidFill>
                  <a:srgbClr val="003300"/>
                </a:solidFill>
              </a:rPr>
              <a:t>понимается как деятельность, направленная на приобщение человека к Высшему миру, </a:t>
            </a:r>
            <a:r>
              <a:rPr lang="ru-RU" sz="1800" dirty="0" smtClean="0">
                <a:solidFill>
                  <a:srgbClr val="003300"/>
                </a:solidFill>
              </a:rPr>
              <a:t>самоопределение </a:t>
            </a:r>
            <a:r>
              <a:rPr lang="ru-RU" sz="1800" dirty="0">
                <a:solidFill>
                  <a:srgbClr val="003300"/>
                </a:solidFill>
              </a:rPr>
              <a:t>личности и </a:t>
            </a:r>
            <a:r>
              <a:rPr lang="ru-RU" sz="1800" dirty="0" smtClean="0">
                <a:solidFill>
                  <a:srgbClr val="003300"/>
                </a:solidFill>
              </a:rPr>
              <a:t>совершенствование </a:t>
            </a:r>
            <a:r>
              <a:rPr lang="ru-RU" sz="1800" dirty="0">
                <a:solidFill>
                  <a:srgbClr val="003300"/>
                </a:solidFill>
              </a:rPr>
              <a:t>её  добродетелей. </a:t>
            </a:r>
            <a:endParaRPr lang="ru-RU" sz="1800" dirty="0" smtClean="0">
              <a:solidFill>
                <a:srgbClr val="003300"/>
              </a:solidFill>
            </a:endParaRPr>
          </a:p>
          <a:p>
            <a:pPr marL="0" indent="0" algn="just">
              <a:buNone/>
            </a:pPr>
            <a:endParaRPr lang="ru-RU" sz="1800" dirty="0" smtClean="0">
              <a:solidFill>
                <a:srgbClr val="003300"/>
              </a:solidFill>
            </a:endParaRPr>
          </a:p>
          <a:p>
            <a:pPr marL="0" indent="0" algn="just">
              <a:buNone/>
            </a:pPr>
            <a:r>
              <a:rPr lang="ru-RU" sz="1800" b="1" dirty="0">
                <a:solidFill>
                  <a:srgbClr val="003300"/>
                </a:solidFill>
              </a:rPr>
              <a:t>Духовно-нравственное воспитание гражданина России –</a:t>
            </a:r>
            <a:r>
              <a:rPr lang="ru-RU" sz="1800" dirty="0">
                <a:solidFill>
                  <a:srgbClr val="003300"/>
                </a:solidFill>
              </a:rPr>
              <a:t> это начало и результат, смысл и основной ресурс социального и экономического прогресса общества. Модернизация страны начинается с воспитания личности, способной ее осуществить.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26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SCN64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42179"/>
            <a:ext cx="2664941" cy="199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9891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323528" y="3333238"/>
            <a:ext cx="8533928" cy="225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just">
              <a:buNone/>
            </a:pPr>
            <a:r>
              <a:rPr lang="ru-RU" sz="1900" dirty="0" smtClean="0">
                <a:solidFill>
                  <a:srgbClr val="003300"/>
                </a:solidFill>
              </a:rPr>
              <a:t>«…</a:t>
            </a:r>
            <a:r>
              <a:rPr lang="ru-RU" sz="1900" dirty="0">
                <a:solidFill>
                  <a:srgbClr val="003300"/>
                </a:solidFill>
              </a:rPr>
              <a:t>вера христианская ныне возрождается после десятилетий гонений: восстанавливаются храмы  и монастыри, воссоздаются духовные школы, развивается церковная жизнь. И самое главное – в Церковь вновь приходят тысячи и миллионы людей, в том числе дети и подростки, юноши и девушки – те, чья сознательная жизнь пройдет в </a:t>
            </a:r>
            <a:r>
              <a:rPr lang="en-US" sz="1900" dirty="0">
                <a:solidFill>
                  <a:srgbClr val="003300"/>
                </a:solidFill>
              </a:rPr>
              <a:t>XXI</a:t>
            </a:r>
            <a:r>
              <a:rPr lang="ru-RU" sz="1900" dirty="0">
                <a:solidFill>
                  <a:srgbClr val="003300"/>
                </a:solidFill>
              </a:rPr>
              <a:t> </a:t>
            </a:r>
            <a:r>
              <a:rPr lang="ru-RU" sz="1900" dirty="0" smtClean="0">
                <a:solidFill>
                  <a:srgbClr val="003300"/>
                </a:solidFill>
              </a:rPr>
              <a:t>веке».</a:t>
            </a:r>
          </a:p>
          <a:p>
            <a:pPr marL="0" lvl="1" indent="0" algn="r">
              <a:buNone/>
            </a:pPr>
            <a:r>
              <a:rPr lang="ru-RU" altLang="ru-RU" sz="1900" b="1" dirty="0">
                <a:solidFill>
                  <a:srgbClr val="003300"/>
                </a:solidFill>
              </a:rPr>
              <a:t>Святейший Патриарх Московский и Всея Руси Кирилл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003300"/>
                </a:solidFill>
              </a:rPr>
              <a:t>(учебное пособие «История православной культуры земли Смоленской»)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27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2444"/>
            <a:ext cx="19812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73817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76672"/>
            <a:ext cx="8065021" cy="6488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ru-RU" sz="2000" b="1" dirty="0">
                <a:solidFill>
                  <a:srgbClr val="422C16"/>
                </a:solidFill>
              </a:rPr>
              <a:t/>
            </a:r>
            <a:br>
              <a:rPr lang="es-ES" altLang="ru-RU" sz="2000" b="1" dirty="0">
                <a:solidFill>
                  <a:srgbClr val="422C16"/>
                </a:solidFill>
              </a:rPr>
            </a:br>
            <a:endParaRPr lang="en-US" altLang="ru-RU" sz="2000" b="1" dirty="0" smtClean="0">
              <a:solidFill>
                <a:srgbClr val="422C16"/>
              </a:solidFill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85720" y="70283"/>
            <a:ext cx="85689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ru-RU" sz="3000" dirty="0" smtClean="0"/>
              <a:t>Цели и задачи системы образования на 2015 – 2016 учебный год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C753E109-FF94-430A-A331-7A45512A7194}" type="slidenum">
              <a:rPr lang="es-ES" altLang="ru-RU" smtClean="0"/>
              <a:pPr>
                <a:defRPr/>
              </a:pPr>
              <a:t>28</a:t>
            </a:fld>
            <a:endParaRPr lang="es-ES" alt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496" y="6741368"/>
            <a:ext cx="9073008" cy="0"/>
          </a:xfrm>
          <a:prstGeom prst="line">
            <a:avLst/>
          </a:prstGeom>
          <a:ln w="171450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422C1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14282" y="1009991"/>
            <a:ext cx="853392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 smtClean="0"/>
              <a:t>Цели : </a:t>
            </a:r>
          </a:p>
          <a:p>
            <a:r>
              <a:rPr lang="ru-RU" sz="1500" dirty="0" smtClean="0"/>
              <a:t>      -     обеспечение    высокого   качества   образования   в  соответствии   с  меняющимися      запросами   населения   и  перспективными  задачами развития общества и экономики; </a:t>
            </a:r>
          </a:p>
          <a:p>
            <a:r>
              <a:rPr lang="ru-RU" sz="1500" dirty="0" smtClean="0"/>
              <a:t>      -   повышение  эффективности  реализации  молодежной  политики  в интересах инновационного социально ориентированного развития страны; </a:t>
            </a:r>
          </a:p>
          <a:p>
            <a:r>
              <a:rPr lang="ru-RU" sz="1500" dirty="0" smtClean="0"/>
              <a:t>      -    создание системы непрерывного духовно-нравственного воспитания обучающихся , позволяющей приобщить обучающихся к духовным ценностям и культурным традициям нашего народа.</a:t>
            </a:r>
          </a:p>
          <a:p>
            <a:r>
              <a:rPr lang="ru-RU" sz="1500" dirty="0" smtClean="0"/>
              <a:t>Задачи: </a:t>
            </a:r>
          </a:p>
          <a:p>
            <a:r>
              <a:rPr lang="ru-RU" sz="1500" dirty="0" smtClean="0"/>
              <a:t>      -   формирование      гибкой,    подотчетной      обществу     системы  непрерывного      образования,    развивающей      человеческий     потенциал,  обеспечивающей      текущие    и   перспективные     потребности    социально- экономического развития муниципального образования «Кардымовский район»; </a:t>
            </a:r>
          </a:p>
          <a:p>
            <a:r>
              <a:rPr lang="ru-RU" sz="1500" dirty="0" smtClean="0"/>
              <a:t>     -  развитие   инфраструктуры      и  организационно–экономических механизмов,    обеспечивающих     максимально     равную   доступность    услуг дошкольного, общего, дополнительного образования детей; </a:t>
            </a:r>
          </a:p>
          <a:p>
            <a:r>
              <a:rPr lang="ru-RU" sz="1500" dirty="0" smtClean="0"/>
              <a:t>      -     модернизация      образовательных      программ      в    системах  дошкольного,  общего  и  дополнительного  образования  детей,  направленная  на  достижение  современного  качества  учебных  результатов  и  результатов  социализации; </a:t>
            </a:r>
          </a:p>
          <a:p>
            <a:r>
              <a:rPr lang="ru-RU" sz="1500" dirty="0" smtClean="0"/>
              <a:t>      -     создание  современной  системы  оценки  качества  образования  на  основе принципов открытости, объективности,  прозрачности, общественно-профессионального участия; </a:t>
            </a:r>
          </a:p>
          <a:p>
            <a:r>
              <a:rPr lang="ru-RU" sz="1500" dirty="0" smtClean="0"/>
              <a:t>      -     обеспечение     эффективной     системы     по   социализации     и  самореализации молодежи, развитию потенциала молодежи.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9812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29</a:t>
            </a:fld>
            <a:endParaRPr lang="es-ES" alt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38113"/>
            <a:ext cx="8858313" cy="65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Сеть образовательных учреждений в цифрах</a:t>
            </a:r>
            <a:endParaRPr lang="ru-RU" sz="2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3</a:t>
            </a:fld>
            <a:endParaRPr lang="es-ES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15" y="1357297"/>
          <a:ext cx="8644002" cy="5214975"/>
        </p:xfrm>
        <a:graphic>
          <a:graphicData uri="http://schemas.openxmlformats.org/drawingml/2006/table">
            <a:tbl>
              <a:tblPr/>
              <a:tblGrid>
                <a:gridCol w="2000269"/>
                <a:gridCol w="881065"/>
                <a:gridCol w="1440667"/>
                <a:gridCol w="1440667"/>
                <a:gridCol w="1440667"/>
                <a:gridCol w="1440667"/>
              </a:tblGrid>
              <a:tr h="108863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Образовательные учреждения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2011г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2012г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2013г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2014г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2015г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397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Georgia"/>
                        </a:rPr>
                        <a:t>Средние школы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3974"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chemeClr val="tx1"/>
                          </a:solidFill>
                          <a:latin typeface="Georgia"/>
                        </a:rPr>
                        <a:t>Основные школы</a:t>
                      </a:r>
                      <a:endParaRPr lang="ru-RU" sz="140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21121"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chemeClr val="tx1"/>
                          </a:solidFill>
                          <a:latin typeface="Georgia"/>
                        </a:rPr>
                        <a:t>Начальные школы</a:t>
                      </a:r>
                      <a:endParaRPr lang="ru-RU" sz="140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53606"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chemeClr val="tx1"/>
                          </a:solidFill>
                          <a:latin typeface="Georgia"/>
                        </a:rPr>
                        <a:t>Детские сады</a:t>
                      </a:r>
                      <a:endParaRPr lang="ru-RU" sz="140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62366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Georgia"/>
                        </a:rPr>
                        <a:t>Учреждения дополнительного образования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7268" marR="7268" marT="7268" marB="726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chemeClr val="bg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Количество обучающихся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4</a:t>
            </a:fld>
            <a:endParaRPr lang="es-ES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0" y="1785928"/>
          <a:ext cx="7786741" cy="3459492"/>
        </p:xfrm>
        <a:graphic>
          <a:graphicData uri="http://schemas.openxmlformats.org/drawingml/2006/table">
            <a:tbl>
              <a:tblPr/>
              <a:tblGrid>
                <a:gridCol w="2362055"/>
                <a:gridCol w="1845235"/>
                <a:gridCol w="1845235"/>
                <a:gridCol w="1734216"/>
              </a:tblGrid>
              <a:tr h="6858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Количество  детей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8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2012/2013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2013/2014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2014/2015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Дошкольное образование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366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378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403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Общее образование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806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788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798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Дополнительное образование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675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643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643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36" marR="647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РЕЗУЛЬТАТЫ ГИА – 9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5</a:t>
            </a:fld>
            <a:endParaRPr lang="es-ES" alt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5" y="857232"/>
          <a:ext cx="8858310" cy="5798438"/>
        </p:xfrm>
        <a:graphic>
          <a:graphicData uri="http://schemas.openxmlformats.org/drawingml/2006/table">
            <a:tbl>
              <a:tblPr/>
              <a:tblGrid>
                <a:gridCol w="285751"/>
                <a:gridCol w="1714512"/>
                <a:gridCol w="428628"/>
                <a:gridCol w="428628"/>
                <a:gridCol w="428628"/>
                <a:gridCol w="428628"/>
                <a:gridCol w="428628"/>
                <a:gridCol w="500066"/>
                <a:gridCol w="500066"/>
                <a:gridCol w="428628"/>
                <a:gridCol w="500066"/>
                <a:gridCol w="428628"/>
                <a:gridCol w="500066"/>
                <a:gridCol w="428628"/>
                <a:gridCol w="500066"/>
                <a:gridCol w="428628"/>
                <a:gridCol w="500065"/>
              </a:tblGrid>
              <a:tr h="18082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>
                          <a:latin typeface="Times New Roman"/>
                          <a:ea typeface="Calibri"/>
                          <a:cs typeface="Times New Roman"/>
                        </a:rPr>
                        <a:t>Наименование Общеобразовательного учреждения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>
                          <a:latin typeface="Times New Roman"/>
                          <a:ea typeface="Calibri"/>
                          <a:cs typeface="Times New Roman"/>
                        </a:rPr>
                        <a:t>Количество учащихся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6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0302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Успеваемость,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Качество,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0302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Успеваемость,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Качество, 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3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533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163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36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590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444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984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054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6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15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469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238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079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33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787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МБОУ «Кардымовская СОШ»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МБОУ «Каменская СОШ»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МБОУ «Рыжковская СОШ»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МБОУ «Тюшинская СОШ»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МБОУ «Тирянская СОШ»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МБОУ «Шокинская СОШ»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   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4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 МБОУ «Соловьевская ООШ»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6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Шестаковский филиал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656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259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322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90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96" marR="49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РЕЗУЛЬТАТЫ ГИА – 11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6</a:t>
            </a:fld>
            <a:endParaRPr lang="es-ES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642918"/>
          <a:ext cx="8715435" cy="6058575"/>
        </p:xfrm>
        <a:graphic>
          <a:graphicData uri="http://schemas.openxmlformats.org/drawingml/2006/table">
            <a:tbl>
              <a:tblPr/>
              <a:tblGrid>
                <a:gridCol w="1488572"/>
                <a:gridCol w="831902"/>
                <a:gridCol w="614168"/>
                <a:gridCol w="615033"/>
                <a:gridCol w="615033"/>
                <a:gridCol w="615033"/>
                <a:gridCol w="615033"/>
                <a:gridCol w="861394"/>
                <a:gridCol w="861394"/>
                <a:gridCol w="860526"/>
                <a:gridCol w="737347"/>
              </a:tblGrid>
              <a:tr h="35121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предмета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Год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Наименование общеобразовательных учреждений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Область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РФ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Кардымовская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Каменская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Рыжковская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Тюшинская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Тирянская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Шокинская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Русский язык (36)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65,7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62,5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79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69,2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65,9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Математика (20)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Баз. уровень (5)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Проф.уровень (27)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45,4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39,6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 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  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 42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43,9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50,9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Физика  (36)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46,2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45,7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Биология (36)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55,5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 45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53,2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История (32)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45,9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45,7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46,7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Обществознание (42)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55,2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53,1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53,3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Химия (36)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35,5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34,8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70,1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67,8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33,5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60,9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 38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56,3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Иностранный язык (22)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64,8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21" marR="407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7</a:t>
            </a:fld>
            <a:endParaRPr lang="es-ES" alt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6401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94953"/>
            <a:ext cx="5214942" cy="346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395180"/>
            <a:ext cx="5214942" cy="346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7515"/>
            <a:ext cx="5286380" cy="351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7574" y="1"/>
            <a:ext cx="5056426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8</a:t>
            </a:fld>
            <a:endParaRPr lang="es-ES" alt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0496" cy="300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0"/>
            <a:ext cx="5143504" cy="385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2"/>
            <a:ext cx="5143783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85" y="3214686"/>
            <a:ext cx="4858015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000108"/>
          </a:xfrm>
        </p:spPr>
        <p:txBody>
          <a:bodyPr/>
          <a:lstStyle/>
          <a:p>
            <a:pPr algn="ctr"/>
            <a:r>
              <a:rPr lang="ru-RU" dirty="0" smtClean="0"/>
              <a:t>Центр детского творчества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321A8-9F1F-4DD1-B9C6-473AE659ED50}" type="slidenum">
              <a:rPr lang="es-ES" altLang="ru-RU" smtClean="0"/>
              <a:pPr>
                <a:defRPr/>
              </a:pPr>
              <a:t>9</a:t>
            </a:fld>
            <a:endParaRPr lang="es-ES" alt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393886"/>
            <a:ext cx="3714744" cy="246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744" y="1071547"/>
            <a:ext cx="344625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5" y="2214554"/>
            <a:ext cx="3857652" cy="256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643446"/>
            <a:ext cx="3936985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71547"/>
            <a:ext cx="3571868" cy="200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393886"/>
            <a:ext cx="3714744" cy="246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214554"/>
            <a:ext cx="3857652" cy="256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71546"/>
            <a:ext cx="3571868" cy="200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393886"/>
            <a:ext cx="3714744" cy="246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0F2EE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0F2EE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8379</TotalTime>
  <Words>1692</Words>
  <Application>Microsoft Office PowerPoint</Application>
  <PresentationFormat>Экран (4:3)</PresentationFormat>
  <Paragraphs>586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Слайд 1</vt:lpstr>
      <vt:lpstr>«…Предметом нашей особой заботы станет молодежь, которая сегодня особенно остро нуждается в духовном руководстве. В эпоху нравственного релятивизма, когда пропаганда насилия и разврата похищает души молодых людей, мы не можем спокойно ждать, когда молодежь обратится ко Христу: мы должны идти навстречу молодым людям – как бы это ни было трудно для нас, людей среднего и старшего поколения, - помогая им обрести веру в Бога и смысл жизни, а вместе с этим и осознание того, что есть подлинное человеческое счастье».  </vt:lpstr>
      <vt:lpstr>Сеть образовательных учреждений в цифрах</vt:lpstr>
      <vt:lpstr>Количество обучающихся</vt:lpstr>
      <vt:lpstr>РЕЗУЛЬТАТЫ ГИА – 9   </vt:lpstr>
      <vt:lpstr>РЕЗУЛЬТАТЫ ГИА – 11 </vt:lpstr>
      <vt:lpstr>Слайд 7</vt:lpstr>
      <vt:lpstr>Слайд 8</vt:lpstr>
      <vt:lpstr>Центр детского творчества</vt:lpstr>
      <vt:lpstr>Детско-юношеская спортивная школа</vt:lpstr>
      <vt:lpstr>Слайд 11</vt:lpstr>
      <vt:lpstr>Слайд 12</vt:lpstr>
      <vt:lpstr>Нормативно-правовая база духовно-нравственного воспитания и образования </vt:lpstr>
      <vt:lpstr>Нормативно-правовая база духовно-нравственного воспитания и образования </vt:lpstr>
      <vt:lpstr>Направления работы:</vt:lpstr>
      <vt:lpstr>Слайд 16</vt:lpstr>
      <vt:lpstr>Слайд 17</vt:lpstr>
      <vt:lpstr>«Мы правнуки Славной Победы» </vt:lpstr>
      <vt:lpstr>краеведы </vt:lpstr>
      <vt:lpstr>«Свеча памяти»</vt:lpstr>
      <vt:lpstr>Информация о выборе родителями (законными представителями) обучающихся 3-х классов модулей комплексного учебного курса «Основы религиозных культур и светской этики»  в 2014-2015  учебном году</vt:lpstr>
      <vt:lpstr>Муниципальные программы</vt:lpstr>
      <vt:lpstr>Традиции:</vt:lpstr>
      <vt:lpstr>«Отечество моё православное»</vt:lpstr>
      <vt:lpstr>благотворительный марафон «Пасхальные дни милосердия».</vt:lpstr>
      <vt:lpstr>Духовно-нравственное воспитание</vt:lpstr>
      <vt:lpstr>Слайд 27</vt:lpstr>
      <vt:lpstr> </vt:lpstr>
      <vt:lpstr>Слайд 29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Программист</cp:lastModifiedBy>
  <cp:revision>822</cp:revision>
  <dcterms:created xsi:type="dcterms:W3CDTF">2010-05-23T14:28:12Z</dcterms:created>
  <dcterms:modified xsi:type="dcterms:W3CDTF">2015-08-27T04:37:31Z</dcterms:modified>
</cp:coreProperties>
</file>