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9"/>
  </p:notesMasterIdLst>
  <p:sldIdLst>
    <p:sldId id="256" r:id="rId2"/>
    <p:sldId id="257" r:id="rId3"/>
    <p:sldId id="261" r:id="rId4"/>
    <p:sldId id="259" r:id="rId5"/>
    <p:sldId id="260" r:id="rId6"/>
    <p:sldId id="262" r:id="rId7"/>
    <p:sldId id="265" r:id="rId8"/>
    <p:sldId id="310" r:id="rId9"/>
    <p:sldId id="285" r:id="rId10"/>
    <p:sldId id="287" r:id="rId11"/>
    <p:sldId id="289" r:id="rId12"/>
    <p:sldId id="291" r:id="rId13"/>
    <p:sldId id="293" r:id="rId14"/>
    <p:sldId id="295" r:id="rId15"/>
    <p:sldId id="296" r:id="rId16"/>
    <p:sldId id="306" r:id="rId17"/>
    <p:sldId id="297" r:id="rId18"/>
    <p:sldId id="298" r:id="rId19"/>
    <p:sldId id="305" r:id="rId20"/>
    <p:sldId id="308" r:id="rId21"/>
    <p:sldId id="284" r:id="rId22"/>
    <p:sldId id="299" r:id="rId23"/>
    <p:sldId id="300" r:id="rId24"/>
    <p:sldId id="309" r:id="rId25"/>
    <p:sldId id="301" r:id="rId26"/>
    <p:sldId id="302" r:id="rId27"/>
    <p:sldId id="304" r:id="rId28"/>
  </p:sldIdLst>
  <p:sldSz cx="9144000" cy="5143500" type="screen16x9"/>
  <p:notesSz cx="6858000" cy="9144000"/>
  <p:embeddedFontLst>
    <p:embeddedFont>
      <p:font typeface="Roboto Slab Light" panose="020B0604020202020204" charset="0"/>
      <p:regular r:id="rId30"/>
      <p:bold r:id="rId31"/>
    </p:embeddedFont>
    <p:embeddedFont>
      <p:font typeface="Montserrat" panose="020B0604020202020204" charset="-52"/>
      <p:regular r:id="rId32"/>
      <p:bold r:id="rId33"/>
      <p:italic r:id="rId34"/>
      <p:boldItalic r:id="rId35"/>
    </p:embeddedFont>
    <p:embeddedFont>
      <p:font typeface="Lato Light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F8D990-CE4C-49A0-97BD-5EC6FA32A762}">
  <a:tblStyle styleId="{46F8D990-CE4C-49A0-97BD-5EC6FA32A7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F5BD2-5D71-4251-9198-9FCD7C55B5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B382CC-F1B4-4BB9-883E-BA0CBE14E432}">
      <dgm:prSet phldrT="[Текст]"/>
      <dgm:spPr/>
      <dgm:t>
        <a:bodyPr/>
        <a:lstStyle/>
        <a:p>
          <a:r>
            <a:rPr lang="ru-RU" dirty="0"/>
            <a:t>Альтруистический мотив</a:t>
          </a:r>
        </a:p>
      </dgm:t>
    </dgm:pt>
    <dgm:pt modelId="{53573AC1-9F2C-4F85-B80D-E6C6A072E6DA}" type="parTrans" cxnId="{07DFBD50-4756-4D21-9CD4-BDD89AF73DCF}">
      <dgm:prSet/>
      <dgm:spPr/>
      <dgm:t>
        <a:bodyPr/>
        <a:lstStyle/>
        <a:p>
          <a:endParaRPr lang="ru-RU"/>
        </a:p>
      </dgm:t>
    </dgm:pt>
    <dgm:pt modelId="{2FBA0D2F-C3E2-4E9D-875E-D4E3B6D04D9A}" type="sibTrans" cxnId="{07DFBD50-4756-4D21-9CD4-BDD89AF73DCF}">
      <dgm:prSet/>
      <dgm:spPr/>
      <dgm:t>
        <a:bodyPr/>
        <a:lstStyle/>
        <a:p>
          <a:endParaRPr lang="ru-RU"/>
        </a:p>
      </dgm:t>
    </dgm:pt>
    <dgm:pt modelId="{7B21217E-F394-4A66-AC5A-9060DD4B8CFA}">
      <dgm:prSet phldrT="[Текст]"/>
      <dgm:spPr/>
      <dgm:t>
        <a:bodyPr/>
        <a:lstStyle/>
        <a:p>
          <a:r>
            <a:rPr lang="ru-RU" dirty="0"/>
            <a:t>бескорыстное побуждение человека оказать пользу другим людям</a:t>
          </a:r>
        </a:p>
      </dgm:t>
    </dgm:pt>
    <dgm:pt modelId="{52A6F5A1-98DE-4FF0-AFBD-0CC346986D0B}" type="parTrans" cxnId="{2B51E2E7-451D-4F96-883F-ACA1135B9527}">
      <dgm:prSet/>
      <dgm:spPr/>
      <dgm:t>
        <a:bodyPr/>
        <a:lstStyle/>
        <a:p>
          <a:endParaRPr lang="ru-RU"/>
        </a:p>
      </dgm:t>
    </dgm:pt>
    <dgm:pt modelId="{11789ADC-DED7-4A3B-BFCB-46E1F5E31B11}" type="sibTrans" cxnId="{2B51E2E7-451D-4F96-883F-ACA1135B9527}">
      <dgm:prSet/>
      <dgm:spPr/>
      <dgm:t>
        <a:bodyPr/>
        <a:lstStyle/>
        <a:p>
          <a:endParaRPr lang="ru-RU"/>
        </a:p>
      </dgm:t>
    </dgm:pt>
    <dgm:pt modelId="{F5E46981-A7A4-45FA-ADFE-A009EAED104E}">
      <dgm:prSet phldrT="[Текст]"/>
      <dgm:spPr/>
      <dgm:t>
        <a:bodyPr/>
        <a:lstStyle/>
        <a:p>
          <a:r>
            <a:rPr lang="ru-RU" dirty="0"/>
            <a:t>Прагматический мотив</a:t>
          </a:r>
        </a:p>
      </dgm:t>
    </dgm:pt>
    <dgm:pt modelId="{47E4E41C-E5BF-4B72-AB35-9A2943A8B385}" type="parTrans" cxnId="{21A54E6D-B6B6-4504-9942-29A0A9B52F35}">
      <dgm:prSet/>
      <dgm:spPr/>
      <dgm:t>
        <a:bodyPr/>
        <a:lstStyle/>
        <a:p>
          <a:endParaRPr lang="ru-RU"/>
        </a:p>
      </dgm:t>
    </dgm:pt>
    <dgm:pt modelId="{30846A8B-43DD-4B16-8A21-3ADAA28B9BBA}" type="sibTrans" cxnId="{21A54E6D-B6B6-4504-9942-29A0A9B52F35}">
      <dgm:prSet/>
      <dgm:spPr/>
      <dgm:t>
        <a:bodyPr/>
        <a:lstStyle/>
        <a:p>
          <a:endParaRPr lang="ru-RU"/>
        </a:p>
      </dgm:t>
    </dgm:pt>
    <dgm:pt modelId="{41BC07F9-5119-4C4D-970D-E3C9CA49236E}">
      <dgm:prSet phldrT="[Текст]"/>
      <dgm:spPr/>
      <dgm:t>
        <a:bodyPr/>
        <a:lstStyle/>
        <a:p>
          <a:r>
            <a:rPr lang="ru-RU" dirty="0"/>
            <a:t>выстраивание своей системы поступков и взглядов на жизнь в аспекте получения практически полезных результатов. </a:t>
          </a:r>
        </a:p>
      </dgm:t>
    </dgm:pt>
    <dgm:pt modelId="{3AE8E556-475A-485C-8123-40A4C2B75D81}" type="parTrans" cxnId="{49430067-ECD6-4A62-9CA1-7A16E349B265}">
      <dgm:prSet/>
      <dgm:spPr/>
      <dgm:t>
        <a:bodyPr/>
        <a:lstStyle/>
        <a:p>
          <a:endParaRPr lang="ru-RU"/>
        </a:p>
      </dgm:t>
    </dgm:pt>
    <dgm:pt modelId="{22322C65-265C-49E2-BD34-970CC869E6D0}" type="sibTrans" cxnId="{49430067-ECD6-4A62-9CA1-7A16E349B265}">
      <dgm:prSet/>
      <dgm:spPr/>
      <dgm:t>
        <a:bodyPr/>
        <a:lstStyle/>
        <a:p>
          <a:endParaRPr lang="ru-RU"/>
        </a:p>
      </dgm:t>
    </dgm:pt>
    <dgm:pt modelId="{4147D6F7-CDDE-4592-BD37-846A1AC932AA}">
      <dgm:prSet/>
      <dgm:spPr/>
      <dgm:t>
        <a:bodyPr/>
        <a:lstStyle/>
        <a:p>
          <a:r>
            <a:rPr lang="ru-RU" dirty="0"/>
            <a:t>Социальный мотив</a:t>
          </a:r>
        </a:p>
      </dgm:t>
    </dgm:pt>
    <dgm:pt modelId="{F88A9649-ACBE-4A0C-A57B-FD0BEDDFCECB}" type="parTrans" cxnId="{22E785A6-C9FF-4C74-BC0F-72B560A8C4E5}">
      <dgm:prSet/>
      <dgm:spPr/>
      <dgm:t>
        <a:bodyPr/>
        <a:lstStyle/>
        <a:p>
          <a:endParaRPr lang="ru-RU"/>
        </a:p>
      </dgm:t>
    </dgm:pt>
    <dgm:pt modelId="{4B19FCE8-D02F-4D7A-B866-FC025863E0E0}" type="sibTrans" cxnId="{22E785A6-C9FF-4C74-BC0F-72B560A8C4E5}">
      <dgm:prSet/>
      <dgm:spPr/>
      <dgm:t>
        <a:bodyPr/>
        <a:lstStyle/>
        <a:p>
          <a:endParaRPr lang="ru-RU"/>
        </a:p>
      </dgm:t>
    </dgm:pt>
    <dgm:pt modelId="{D600B922-6D77-4860-8A9D-28AADF899A40}">
      <dgm:prSet/>
      <dgm:spPr/>
      <dgm:t>
        <a:bodyPr/>
        <a:lstStyle/>
        <a:p>
          <a:r>
            <a:rPr lang="ru-RU" dirty="0"/>
            <a:t>Познавательный мотив</a:t>
          </a:r>
        </a:p>
      </dgm:t>
    </dgm:pt>
    <dgm:pt modelId="{2718DA75-D190-49A2-A4D1-947C0BEEAABF}" type="parTrans" cxnId="{6CB61589-D5E0-4327-9B34-5F8A72C5F9D8}">
      <dgm:prSet/>
      <dgm:spPr/>
      <dgm:t>
        <a:bodyPr/>
        <a:lstStyle/>
        <a:p>
          <a:endParaRPr lang="ru-RU"/>
        </a:p>
      </dgm:t>
    </dgm:pt>
    <dgm:pt modelId="{43B927F3-DB0A-4BB4-93A2-BF4C321E0E4D}" type="sibTrans" cxnId="{6CB61589-D5E0-4327-9B34-5F8A72C5F9D8}">
      <dgm:prSet/>
      <dgm:spPr/>
      <dgm:t>
        <a:bodyPr/>
        <a:lstStyle/>
        <a:p>
          <a:endParaRPr lang="ru-RU"/>
        </a:p>
      </dgm:t>
    </dgm:pt>
    <dgm:pt modelId="{25A98436-F485-4E7C-934D-DBEA662A55B0}">
      <dgm:prSet/>
      <dgm:spPr/>
      <dgm:t>
        <a:bodyPr/>
        <a:lstStyle/>
        <a:p>
          <a:r>
            <a:rPr lang="ru-RU" dirty="0"/>
            <a:t>основанием мотива являются общественные отношения (найти друзей, получить одобрение окружающих, занять свое место в обществе и т.п.) </a:t>
          </a:r>
        </a:p>
      </dgm:t>
    </dgm:pt>
    <dgm:pt modelId="{79500AAA-9EEC-4EE7-846C-69BE1E0292F3}" type="parTrans" cxnId="{BE2836EF-7EBB-4F06-97DF-EF7F65524B50}">
      <dgm:prSet/>
      <dgm:spPr/>
      <dgm:t>
        <a:bodyPr/>
        <a:lstStyle/>
        <a:p>
          <a:endParaRPr lang="ru-RU"/>
        </a:p>
      </dgm:t>
    </dgm:pt>
    <dgm:pt modelId="{E0870B3C-93D5-4A9E-8C44-F9F3D903B03C}" type="sibTrans" cxnId="{BE2836EF-7EBB-4F06-97DF-EF7F65524B50}">
      <dgm:prSet/>
      <dgm:spPr/>
      <dgm:t>
        <a:bodyPr/>
        <a:lstStyle/>
        <a:p>
          <a:endParaRPr lang="ru-RU"/>
        </a:p>
      </dgm:t>
    </dgm:pt>
    <dgm:pt modelId="{684EB334-DDCD-43DD-AD1A-C91CC3A2EA52}">
      <dgm:prSet/>
      <dgm:spPr/>
      <dgm:t>
        <a:bodyPr/>
        <a:lstStyle/>
        <a:p>
          <a:r>
            <a:rPr lang="ru-RU" dirty="0"/>
            <a:t>ориентация волонтеров на овладение новыми знаниями и желанием применить их в жизни. </a:t>
          </a:r>
        </a:p>
      </dgm:t>
    </dgm:pt>
    <dgm:pt modelId="{35F93173-1FF9-44EF-9F2A-F13341B55A3F}" type="parTrans" cxnId="{A0EB6CDB-223E-4958-881A-22AFC3251FCD}">
      <dgm:prSet/>
      <dgm:spPr/>
      <dgm:t>
        <a:bodyPr/>
        <a:lstStyle/>
        <a:p>
          <a:endParaRPr lang="ru-RU"/>
        </a:p>
      </dgm:t>
    </dgm:pt>
    <dgm:pt modelId="{5689B57B-E8EE-43D2-B701-416DED8E428E}" type="sibTrans" cxnId="{A0EB6CDB-223E-4958-881A-22AFC3251FCD}">
      <dgm:prSet/>
      <dgm:spPr/>
      <dgm:t>
        <a:bodyPr/>
        <a:lstStyle/>
        <a:p>
          <a:endParaRPr lang="ru-RU"/>
        </a:p>
      </dgm:t>
    </dgm:pt>
    <dgm:pt modelId="{08CE8C9A-6D4E-4F26-90BB-8D8C13A994AE}" type="pres">
      <dgm:prSet presAssocID="{F52F5BD2-5D71-4251-9198-9FCD7C55B5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83A89C-E2E1-4194-B7C4-6B32F5235C44}" type="pres">
      <dgm:prSet presAssocID="{7CB382CC-F1B4-4BB9-883E-BA0CBE14E43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5F8B7-B96F-4A0E-97D6-91C6016F7B17}" type="pres">
      <dgm:prSet presAssocID="{7CB382CC-F1B4-4BB9-883E-BA0CBE14E432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1CA2E-BCCF-45B8-BAAB-569A0ACDAE86}" type="pres">
      <dgm:prSet presAssocID="{F5E46981-A7A4-45FA-ADFE-A009EAED104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C78E1-ECB7-4174-8570-7113EFE9A04E}" type="pres">
      <dgm:prSet presAssocID="{F5E46981-A7A4-45FA-ADFE-A009EAED104E}" presName="childText" presStyleLbl="revTx" presStyleIdx="1" presStyleCnt="4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7918A-0FC2-4F3D-BD4A-FB4736CACBCA}" type="pres">
      <dgm:prSet presAssocID="{4147D6F7-CDDE-4592-BD37-846A1AC932AA}" presName="parentText" presStyleLbl="node1" presStyleIdx="2" presStyleCnt="4" custLinFactNeighborX="-1331" custLinFactNeighborY="5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6D31E-B9E7-44C9-AEB8-8677905CD60B}" type="pres">
      <dgm:prSet presAssocID="{4147D6F7-CDDE-4592-BD37-846A1AC932AA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0168D-C2AA-44DD-930A-FA043DEB9585}" type="pres">
      <dgm:prSet presAssocID="{D600B922-6D77-4860-8A9D-28AADF899A4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8B2EE-31FE-4DDF-B675-87BDD4378962}" type="pres">
      <dgm:prSet presAssocID="{D600B922-6D77-4860-8A9D-28AADF899A40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A54E6D-B6B6-4504-9942-29A0A9B52F35}" srcId="{F52F5BD2-5D71-4251-9198-9FCD7C55B5FC}" destId="{F5E46981-A7A4-45FA-ADFE-A009EAED104E}" srcOrd="1" destOrd="0" parTransId="{47E4E41C-E5BF-4B72-AB35-9A2943A8B385}" sibTransId="{30846A8B-43DD-4B16-8A21-3ADAA28B9BBA}"/>
    <dgm:cxn modelId="{BE2836EF-7EBB-4F06-97DF-EF7F65524B50}" srcId="{4147D6F7-CDDE-4592-BD37-846A1AC932AA}" destId="{25A98436-F485-4E7C-934D-DBEA662A55B0}" srcOrd="0" destOrd="0" parTransId="{79500AAA-9EEC-4EE7-846C-69BE1E0292F3}" sibTransId="{E0870B3C-93D5-4A9E-8C44-F9F3D903B03C}"/>
    <dgm:cxn modelId="{ECD85EA1-5CAE-4CF7-8AB7-EEC7886BE8EA}" type="presOf" srcId="{25A98436-F485-4E7C-934D-DBEA662A55B0}" destId="{7AE6D31E-B9E7-44C9-AEB8-8677905CD60B}" srcOrd="0" destOrd="0" presId="urn:microsoft.com/office/officeart/2005/8/layout/vList2"/>
    <dgm:cxn modelId="{9E436825-8A40-4F52-8695-C0AFBD91DB07}" type="presOf" srcId="{F52F5BD2-5D71-4251-9198-9FCD7C55B5FC}" destId="{08CE8C9A-6D4E-4F26-90BB-8D8C13A994AE}" srcOrd="0" destOrd="0" presId="urn:microsoft.com/office/officeart/2005/8/layout/vList2"/>
    <dgm:cxn modelId="{A0EB6CDB-223E-4958-881A-22AFC3251FCD}" srcId="{D600B922-6D77-4860-8A9D-28AADF899A40}" destId="{684EB334-DDCD-43DD-AD1A-C91CC3A2EA52}" srcOrd="0" destOrd="0" parTransId="{35F93173-1FF9-44EF-9F2A-F13341B55A3F}" sibTransId="{5689B57B-E8EE-43D2-B701-416DED8E428E}"/>
    <dgm:cxn modelId="{49430067-ECD6-4A62-9CA1-7A16E349B265}" srcId="{F5E46981-A7A4-45FA-ADFE-A009EAED104E}" destId="{41BC07F9-5119-4C4D-970D-E3C9CA49236E}" srcOrd="0" destOrd="0" parTransId="{3AE8E556-475A-485C-8123-40A4C2B75D81}" sibTransId="{22322C65-265C-49E2-BD34-970CC869E6D0}"/>
    <dgm:cxn modelId="{2B51E2E7-451D-4F96-883F-ACA1135B9527}" srcId="{7CB382CC-F1B4-4BB9-883E-BA0CBE14E432}" destId="{7B21217E-F394-4A66-AC5A-9060DD4B8CFA}" srcOrd="0" destOrd="0" parTransId="{52A6F5A1-98DE-4FF0-AFBD-0CC346986D0B}" sibTransId="{11789ADC-DED7-4A3B-BFCB-46E1F5E31B11}"/>
    <dgm:cxn modelId="{3B474FCA-5E32-418E-93BA-82F442E2B5DC}" type="presOf" srcId="{7CB382CC-F1B4-4BB9-883E-BA0CBE14E432}" destId="{FE83A89C-E2E1-4194-B7C4-6B32F5235C44}" srcOrd="0" destOrd="0" presId="urn:microsoft.com/office/officeart/2005/8/layout/vList2"/>
    <dgm:cxn modelId="{FDDFD489-040B-4733-9EC2-DDCA4BBE5D44}" type="presOf" srcId="{D600B922-6D77-4860-8A9D-28AADF899A40}" destId="{77A0168D-C2AA-44DD-930A-FA043DEB9585}" srcOrd="0" destOrd="0" presId="urn:microsoft.com/office/officeart/2005/8/layout/vList2"/>
    <dgm:cxn modelId="{CC7C9546-A38A-4D9A-9154-AE9FF7B8F9F9}" type="presOf" srcId="{7B21217E-F394-4A66-AC5A-9060DD4B8CFA}" destId="{9F05F8B7-B96F-4A0E-97D6-91C6016F7B17}" srcOrd="0" destOrd="0" presId="urn:microsoft.com/office/officeart/2005/8/layout/vList2"/>
    <dgm:cxn modelId="{62AB1F1B-60C3-4081-89E6-7ECF0F7D82D8}" type="presOf" srcId="{F5E46981-A7A4-45FA-ADFE-A009EAED104E}" destId="{7C21CA2E-BCCF-45B8-BAAB-569A0ACDAE86}" srcOrd="0" destOrd="0" presId="urn:microsoft.com/office/officeart/2005/8/layout/vList2"/>
    <dgm:cxn modelId="{20DBA6AE-EC5B-4BF0-90DC-5BE27D242001}" type="presOf" srcId="{41BC07F9-5119-4C4D-970D-E3C9CA49236E}" destId="{DF0C78E1-ECB7-4174-8570-7113EFE9A04E}" srcOrd="0" destOrd="0" presId="urn:microsoft.com/office/officeart/2005/8/layout/vList2"/>
    <dgm:cxn modelId="{F67CEAF0-339E-4251-9D3E-3C6BA5C6F063}" type="presOf" srcId="{4147D6F7-CDDE-4592-BD37-846A1AC932AA}" destId="{D027918A-0FC2-4F3D-BD4A-FB4736CACBCA}" srcOrd="0" destOrd="0" presId="urn:microsoft.com/office/officeart/2005/8/layout/vList2"/>
    <dgm:cxn modelId="{6CB61589-D5E0-4327-9B34-5F8A72C5F9D8}" srcId="{F52F5BD2-5D71-4251-9198-9FCD7C55B5FC}" destId="{D600B922-6D77-4860-8A9D-28AADF899A40}" srcOrd="3" destOrd="0" parTransId="{2718DA75-D190-49A2-A4D1-947C0BEEAABF}" sibTransId="{43B927F3-DB0A-4BB4-93A2-BF4C321E0E4D}"/>
    <dgm:cxn modelId="{50C2029A-A728-4D15-A4DF-DBC4AA18EAEA}" type="presOf" srcId="{684EB334-DDCD-43DD-AD1A-C91CC3A2EA52}" destId="{A078B2EE-31FE-4DDF-B675-87BDD4378962}" srcOrd="0" destOrd="0" presId="urn:microsoft.com/office/officeart/2005/8/layout/vList2"/>
    <dgm:cxn modelId="{22E785A6-C9FF-4C74-BC0F-72B560A8C4E5}" srcId="{F52F5BD2-5D71-4251-9198-9FCD7C55B5FC}" destId="{4147D6F7-CDDE-4592-BD37-846A1AC932AA}" srcOrd="2" destOrd="0" parTransId="{F88A9649-ACBE-4A0C-A57B-FD0BEDDFCECB}" sibTransId="{4B19FCE8-D02F-4D7A-B866-FC025863E0E0}"/>
    <dgm:cxn modelId="{07DFBD50-4756-4D21-9CD4-BDD89AF73DCF}" srcId="{F52F5BD2-5D71-4251-9198-9FCD7C55B5FC}" destId="{7CB382CC-F1B4-4BB9-883E-BA0CBE14E432}" srcOrd="0" destOrd="0" parTransId="{53573AC1-9F2C-4F85-B80D-E6C6A072E6DA}" sibTransId="{2FBA0D2F-C3E2-4E9D-875E-D4E3B6D04D9A}"/>
    <dgm:cxn modelId="{C2EFBCC2-7F59-4482-9124-6066EF200AD9}" type="presParOf" srcId="{08CE8C9A-6D4E-4F26-90BB-8D8C13A994AE}" destId="{FE83A89C-E2E1-4194-B7C4-6B32F5235C44}" srcOrd="0" destOrd="0" presId="urn:microsoft.com/office/officeart/2005/8/layout/vList2"/>
    <dgm:cxn modelId="{1DDA54E2-69EF-4D7A-8950-DFAD0A0603B3}" type="presParOf" srcId="{08CE8C9A-6D4E-4F26-90BB-8D8C13A994AE}" destId="{9F05F8B7-B96F-4A0E-97D6-91C6016F7B17}" srcOrd="1" destOrd="0" presId="urn:microsoft.com/office/officeart/2005/8/layout/vList2"/>
    <dgm:cxn modelId="{547362A6-9435-4350-8363-82415FD89B35}" type="presParOf" srcId="{08CE8C9A-6D4E-4F26-90BB-8D8C13A994AE}" destId="{7C21CA2E-BCCF-45B8-BAAB-569A0ACDAE86}" srcOrd="2" destOrd="0" presId="urn:microsoft.com/office/officeart/2005/8/layout/vList2"/>
    <dgm:cxn modelId="{B48F226C-D8DC-4025-BF65-C299FC4088FD}" type="presParOf" srcId="{08CE8C9A-6D4E-4F26-90BB-8D8C13A994AE}" destId="{DF0C78E1-ECB7-4174-8570-7113EFE9A04E}" srcOrd="3" destOrd="0" presId="urn:microsoft.com/office/officeart/2005/8/layout/vList2"/>
    <dgm:cxn modelId="{1A628E88-38E8-43DF-A23D-F16E884C15F5}" type="presParOf" srcId="{08CE8C9A-6D4E-4F26-90BB-8D8C13A994AE}" destId="{D027918A-0FC2-4F3D-BD4A-FB4736CACBCA}" srcOrd="4" destOrd="0" presId="urn:microsoft.com/office/officeart/2005/8/layout/vList2"/>
    <dgm:cxn modelId="{E72BD5FC-8DFC-4CB2-AC80-458CF71BDF45}" type="presParOf" srcId="{08CE8C9A-6D4E-4F26-90BB-8D8C13A994AE}" destId="{7AE6D31E-B9E7-44C9-AEB8-8677905CD60B}" srcOrd="5" destOrd="0" presId="urn:microsoft.com/office/officeart/2005/8/layout/vList2"/>
    <dgm:cxn modelId="{8D006587-E5EC-4F99-B498-04ECA92119D7}" type="presParOf" srcId="{08CE8C9A-6D4E-4F26-90BB-8D8C13A994AE}" destId="{77A0168D-C2AA-44DD-930A-FA043DEB9585}" srcOrd="6" destOrd="0" presId="urn:microsoft.com/office/officeart/2005/8/layout/vList2"/>
    <dgm:cxn modelId="{473910DE-CF69-42C2-87A4-0847696E5148}" type="presParOf" srcId="{08CE8C9A-6D4E-4F26-90BB-8D8C13A994AE}" destId="{A078B2EE-31FE-4DDF-B675-87BDD437896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3A89C-E2E1-4194-B7C4-6B32F5235C44}">
      <dsp:nvSpPr>
        <dsp:cNvPr id="0" name=""/>
        <dsp:cNvSpPr/>
      </dsp:nvSpPr>
      <dsp:spPr>
        <a:xfrm>
          <a:off x="0" y="82271"/>
          <a:ext cx="7002532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Альтруистический мотив</a:t>
          </a:r>
        </a:p>
      </dsp:txBody>
      <dsp:txXfrm>
        <a:off x="23988" y="106259"/>
        <a:ext cx="6954556" cy="443423"/>
      </dsp:txXfrm>
    </dsp:sp>
    <dsp:sp modelId="{9F05F8B7-B96F-4A0E-97D6-91C6016F7B17}">
      <dsp:nvSpPr>
        <dsp:cNvPr id="0" name=""/>
        <dsp:cNvSpPr/>
      </dsp:nvSpPr>
      <dsp:spPr>
        <a:xfrm>
          <a:off x="0" y="573671"/>
          <a:ext cx="700253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3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бескорыстное побуждение человека оказать пользу другим людям</a:t>
          </a:r>
        </a:p>
      </dsp:txBody>
      <dsp:txXfrm>
        <a:off x="0" y="573671"/>
        <a:ext cx="7002532" cy="347760"/>
      </dsp:txXfrm>
    </dsp:sp>
    <dsp:sp modelId="{7C21CA2E-BCCF-45B8-BAAB-569A0ACDAE86}">
      <dsp:nvSpPr>
        <dsp:cNvPr id="0" name=""/>
        <dsp:cNvSpPr/>
      </dsp:nvSpPr>
      <dsp:spPr>
        <a:xfrm>
          <a:off x="0" y="921431"/>
          <a:ext cx="7002532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Прагматический мотив</a:t>
          </a:r>
        </a:p>
      </dsp:txBody>
      <dsp:txXfrm>
        <a:off x="23988" y="945419"/>
        <a:ext cx="6954556" cy="443423"/>
      </dsp:txXfrm>
    </dsp:sp>
    <dsp:sp modelId="{DF0C78E1-ECB7-4174-8570-7113EFE9A04E}">
      <dsp:nvSpPr>
        <dsp:cNvPr id="0" name=""/>
        <dsp:cNvSpPr/>
      </dsp:nvSpPr>
      <dsp:spPr>
        <a:xfrm>
          <a:off x="0" y="1412831"/>
          <a:ext cx="7002532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3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выстраивание своей системы поступков и взглядов на жизнь в аспекте получения практически полезных результатов. </a:t>
          </a:r>
        </a:p>
      </dsp:txBody>
      <dsp:txXfrm>
        <a:off x="0" y="1412831"/>
        <a:ext cx="7002532" cy="478170"/>
      </dsp:txXfrm>
    </dsp:sp>
    <dsp:sp modelId="{D027918A-0FC2-4F3D-BD4A-FB4736CACBCA}">
      <dsp:nvSpPr>
        <dsp:cNvPr id="0" name=""/>
        <dsp:cNvSpPr/>
      </dsp:nvSpPr>
      <dsp:spPr>
        <a:xfrm>
          <a:off x="0" y="1894992"/>
          <a:ext cx="7002532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Социальный мотив</a:t>
          </a:r>
        </a:p>
      </dsp:txBody>
      <dsp:txXfrm>
        <a:off x="23988" y="1918980"/>
        <a:ext cx="6954556" cy="443423"/>
      </dsp:txXfrm>
    </dsp:sp>
    <dsp:sp modelId="{7AE6D31E-B9E7-44C9-AEB8-8677905CD60B}">
      <dsp:nvSpPr>
        <dsp:cNvPr id="0" name=""/>
        <dsp:cNvSpPr/>
      </dsp:nvSpPr>
      <dsp:spPr>
        <a:xfrm>
          <a:off x="0" y="2382401"/>
          <a:ext cx="7002532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3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основанием мотива являются общественные отношения (найти друзей, получить одобрение окружающих, занять свое место в обществе и т.п.) </a:t>
          </a:r>
        </a:p>
      </dsp:txBody>
      <dsp:txXfrm>
        <a:off x="0" y="2382401"/>
        <a:ext cx="7002532" cy="684652"/>
      </dsp:txXfrm>
    </dsp:sp>
    <dsp:sp modelId="{77A0168D-C2AA-44DD-930A-FA043DEB9585}">
      <dsp:nvSpPr>
        <dsp:cNvPr id="0" name=""/>
        <dsp:cNvSpPr/>
      </dsp:nvSpPr>
      <dsp:spPr>
        <a:xfrm>
          <a:off x="0" y="3067053"/>
          <a:ext cx="7002532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Познавательный мотив</a:t>
          </a:r>
        </a:p>
      </dsp:txBody>
      <dsp:txXfrm>
        <a:off x="23988" y="3091041"/>
        <a:ext cx="6954556" cy="443423"/>
      </dsp:txXfrm>
    </dsp:sp>
    <dsp:sp modelId="{A078B2EE-31FE-4DDF-B675-87BDD4378962}">
      <dsp:nvSpPr>
        <dsp:cNvPr id="0" name=""/>
        <dsp:cNvSpPr/>
      </dsp:nvSpPr>
      <dsp:spPr>
        <a:xfrm>
          <a:off x="0" y="3558453"/>
          <a:ext cx="7002532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3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ориентация волонтеров на овладение новыми знаниями и желанием применить их в жизни. </a:t>
          </a:r>
        </a:p>
      </dsp:txBody>
      <dsp:txXfrm>
        <a:off x="0" y="3558453"/>
        <a:ext cx="7002532" cy="478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63266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731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6593e87ac2_3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6593e87ac2_3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405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609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00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42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4698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37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005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632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355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8336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85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7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24358" y="842938"/>
            <a:ext cx="3816606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100" b="1" dirty="0"/>
              <a:t>Основы добровольчества</a:t>
            </a:r>
            <a:endParaRPr sz="31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88" y="317524"/>
            <a:ext cx="1794149" cy="1794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04" y="3605908"/>
            <a:ext cx="1655067" cy="1655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93" y="1840951"/>
            <a:ext cx="1507463" cy="15074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65" y="-293333"/>
            <a:ext cx="2405006" cy="2405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04" y="2934085"/>
            <a:ext cx="1655067" cy="1655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33" y="-247302"/>
            <a:ext cx="1655067" cy="16550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809065" y="263137"/>
            <a:ext cx="1065703" cy="105254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66684" y="3024561"/>
            <a:ext cx="593154" cy="66990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5670" y="4473325"/>
            <a:ext cx="763096" cy="6701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42216" y="556030"/>
            <a:ext cx="5292300" cy="3267300"/>
          </a:xfrm>
        </p:spPr>
        <p:txBody>
          <a:bodyPr/>
          <a:lstStyle/>
          <a:p>
            <a:pPr marL="101600" indent="0" algn="ctr"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СОЦИАЛЬНОЕ ВОЛОНТЕРСТВО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marL="101600" indent="0" algn="ctr">
              <a:buNone/>
            </a:pPr>
            <a:r>
              <a:rPr lang="ru-RU" dirty="0"/>
              <a:t> </a:t>
            </a:r>
          </a:p>
          <a:p>
            <a:pPr marL="101600" indent="0" algn="ctr">
              <a:buNone/>
            </a:pPr>
            <a:r>
              <a:rPr lang="ru-RU" dirty="0"/>
              <a:t>Добровольческая деятельность, направленная на оказание помощи, прежде всего, незащищенным слоям населения: инвалидам, воспитанникам детских домов, пожилым одиноким людям, нуждающимся во внимании и постоянном уходе, терминальным больным и т.д. Социальное </a:t>
            </a:r>
            <a:r>
              <a:rPr lang="ru-RU" dirty="0" err="1"/>
              <a:t>волонтерство</a:t>
            </a:r>
            <a:r>
              <a:rPr lang="ru-RU" dirty="0"/>
              <a:t> подразумевает также деятельность, связанную с заботой̆ о животных.</a:t>
            </a:r>
          </a:p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441" y="-455880"/>
            <a:ext cx="4810080" cy="481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66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809065" y="263137"/>
            <a:ext cx="1065703" cy="105254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66684" y="3024561"/>
            <a:ext cx="593154" cy="66990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5670" y="4473325"/>
            <a:ext cx="763096" cy="6701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02727" y="535859"/>
            <a:ext cx="5529431" cy="3267300"/>
          </a:xfrm>
        </p:spPr>
        <p:txBody>
          <a:bodyPr/>
          <a:lstStyle/>
          <a:p>
            <a:pPr marL="101600" indent="0" algn="ctr"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СОБЫТИЙ̆НОЕ ВОЛОНТЕРСТВО</a:t>
            </a:r>
          </a:p>
          <a:p>
            <a:pPr marL="101600" indent="0" algn="ctr">
              <a:buNone/>
            </a:pPr>
            <a:r>
              <a:rPr lang="ru-RU" dirty="0"/>
              <a:t>Добровольческая деятельность на мероприятиях местного, регионального, федерального и международного уровней̆. Оно подразумевает привлечение волонтеров к организации и проведению событий спортивного, образовательного, социального, культурного характера с целью их дальнейшей̆ интеграции в смежные направления добровольчества, а также формирования гражданской̆ культуры.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752" y="-493888"/>
            <a:ext cx="4884352" cy="488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809065" y="263137"/>
            <a:ext cx="1065703" cy="105254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66684" y="3024561"/>
            <a:ext cx="593154" cy="66990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5670" y="4473325"/>
            <a:ext cx="763096" cy="6701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42216" y="556030"/>
            <a:ext cx="5421855" cy="3267300"/>
          </a:xfrm>
        </p:spPr>
        <p:txBody>
          <a:bodyPr/>
          <a:lstStyle/>
          <a:p>
            <a:pPr marL="101600" indent="0" algn="ctr">
              <a:buNone/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МЕДИЦИНСКОЕ ВОЛОНТЕРСТВО</a:t>
            </a:r>
          </a:p>
          <a:p>
            <a:pPr marL="101600" indent="0" algn="ctr">
              <a:buNone/>
            </a:pPr>
            <a:r>
              <a:rPr lang="ru-RU" sz="1800" dirty="0"/>
              <a:t>Добровольческая деятельность в сфере здравоохранения призвана повысить качество медицинской̆ помощи на всех ее этапах: профилактическом, лечебном и реабилитационном. Существует четыре основных направления медицинского </a:t>
            </a:r>
            <a:r>
              <a:rPr lang="ru-RU" sz="1800" dirty="0" err="1"/>
              <a:t>волонтерства</a:t>
            </a:r>
            <a:r>
              <a:rPr lang="ru-RU" sz="1800" dirty="0"/>
              <a:t>: добровольчество в лечебно- профилактических учреждениях, добровольчество в рамках медицинского сопровождения массовых и спортивных мероприятий, добровольческая санитарно- профилактическая работа, добровольчество в донорской̆ службе.</a:t>
            </a:r>
          </a:p>
          <a:p>
            <a:pPr algn="ctr"/>
            <a:endParaRPr lang="ru-RU" sz="1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542" y="-404414"/>
            <a:ext cx="4542926" cy="45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26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809065" y="263137"/>
            <a:ext cx="1065703" cy="105254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66684" y="3024561"/>
            <a:ext cx="593154" cy="66990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5670" y="4473325"/>
            <a:ext cx="763096" cy="6701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42216" y="556030"/>
            <a:ext cx="5421855" cy="3267300"/>
          </a:xfrm>
        </p:spPr>
        <p:txBody>
          <a:bodyPr/>
          <a:lstStyle/>
          <a:p>
            <a:pPr marL="101600" indent="0">
              <a:buNone/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КУЛЬТУРНО-ПРОСВЕТИТЕЛЬСКОЕ ВОЛОНТЕРСТВО</a:t>
            </a:r>
          </a:p>
          <a:p>
            <a:pPr marL="101600" indent="0" algn="ctr">
              <a:buNone/>
            </a:pPr>
            <a:r>
              <a:rPr lang="ru-RU" sz="1800" dirty="0"/>
              <a:t>Добровольческая деятельность в проектах культурной̆ направленности, проводимых в музеях, библиотеках, домах культуры, театрах, кинотеатрах, культурных центрах, парках и т.д. Основные задачи культурно-просветительского </a:t>
            </a:r>
            <a:r>
              <a:rPr lang="ru-RU" sz="1800" dirty="0" err="1"/>
              <a:t>волонтерства</a:t>
            </a:r>
            <a:r>
              <a:rPr lang="ru-RU" sz="1800" dirty="0"/>
              <a:t> состоят в сохранении и продвижении культурного достояния, создании новой̆ атмосферы открытости и доступности культурных пространств, формировании культурной идентичности.</a:t>
            </a:r>
          </a:p>
          <a:p>
            <a:pPr algn="ctr"/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AB4494-23E3-4ACC-B312-77071FB8D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3268" y="-352941"/>
            <a:ext cx="4399501" cy="439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47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809065" y="263137"/>
            <a:ext cx="1065703" cy="105254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66684" y="3024561"/>
            <a:ext cx="593154" cy="66990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5670" y="4473325"/>
            <a:ext cx="763096" cy="6701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42216" y="556030"/>
            <a:ext cx="5421855" cy="3267300"/>
          </a:xfrm>
        </p:spPr>
        <p:txBody>
          <a:bodyPr/>
          <a:lstStyle/>
          <a:p>
            <a:pPr marL="101600" indent="0" algn="ctr">
              <a:buNone/>
            </a:pPr>
            <a:r>
              <a:rPr lang="ru-RU" sz="1800" b="1" dirty="0"/>
              <a:t>ВОЛОНТЕРСТВО В ЧРЕЗВЫЧАЙНЫХ СИТУАЦИЯХ</a:t>
            </a:r>
          </a:p>
          <a:p>
            <a:pPr marL="101600" indent="0">
              <a:buNone/>
            </a:pPr>
            <a:r>
              <a:rPr lang="ru-RU" sz="1800" dirty="0"/>
              <a:t> </a:t>
            </a:r>
          </a:p>
          <a:p>
            <a:pPr marL="101600" indent="0" algn="ctr">
              <a:buNone/>
            </a:pPr>
            <a:r>
              <a:rPr lang="ru-RU" sz="1800" dirty="0"/>
              <a:t>Добровольческая деятельность в области защиты населения и территорий от чрезвычайных ситуаций, содействия службам экстренного реагирования в профилактике и ликвидации чрезвычайных ситуаций, популяризации культуры безопасности среди населения.</a:t>
            </a:r>
          </a:p>
          <a:p>
            <a:pPr algn="ctr"/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273" y="-496699"/>
            <a:ext cx="4719354" cy="47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02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809065" y="263137"/>
            <a:ext cx="1065703" cy="105254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66684" y="3024561"/>
            <a:ext cx="593154" cy="66990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5670" y="4473325"/>
            <a:ext cx="763096" cy="6701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42216" y="556030"/>
            <a:ext cx="5421855" cy="3267300"/>
          </a:xfrm>
        </p:spPr>
        <p:txBody>
          <a:bodyPr/>
          <a:lstStyle/>
          <a:p>
            <a:pPr marL="101600" indent="0" algn="ctr">
              <a:buNone/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ЭКОЛОГИЧЕСКОЕ ВОЛОНТЕРСТВО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 marL="101600" indent="0">
              <a:buNone/>
            </a:pPr>
            <a:endParaRPr lang="ru-RU" sz="1800" dirty="0"/>
          </a:p>
          <a:p>
            <a:pPr marL="101600" indent="0" algn="ctr">
              <a:buNone/>
            </a:pPr>
            <a:r>
              <a:rPr lang="ru-RU" sz="1800" dirty="0"/>
              <a:t>Добровольческая деятельность в области защиты окружающей̆ среды и решения экологических проблем, способствующая формированию экологической̆ культуры.</a:t>
            </a:r>
          </a:p>
          <a:p>
            <a:pPr algn="ctr"/>
            <a:endParaRPr lang="ru-RU" sz="1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067" y="-416315"/>
            <a:ext cx="4681209" cy="46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5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809065" y="263137"/>
            <a:ext cx="1065703" cy="105254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66684" y="3024561"/>
            <a:ext cx="593154" cy="66990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5670" y="4473325"/>
            <a:ext cx="763096" cy="6701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672053" y="938638"/>
            <a:ext cx="5421855" cy="3267300"/>
          </a:xfrm>
        </p:spPr>
        <p:txBody>
          <a:bodyPr/>
          <a:lstStyle/>
          <a:p>
            <a:pPr marL="101600" indent="0">
              <a:buNone/>
            </a:pPr>
            <a:r>
              <a:rPr lang="ru-RU" sz="1800" dirty="0" smtClean="0"/>
              <a:t>	Мы назвали 7 основных направлений волонтерской деятельности согласно классификации по объекту помощи.</a:t>
            </a:r>
          </a:p>
          <a:p>
            <a:pPr marL="101600" indent="0">
              <a:buNone/>
            </a:pPr>
            <a:r>
              <a:rPr lang="ru-RU" sz="1800" dirty="0"/>
              <a:t>	Часто наряду с основными выделяют такие направления </a:t>
            </a:r>
            <a:r>
              <a:rPr lang="ru-RU" sz="1800" dirty="0" err="1"/>
              <a:t>волонтерства</a:t>
            </a:r>
            <a:r>
              <a:rPr lang="ru-RU" sz="1800" dirty="0"/>
              <a:t> как «серебряное» и «корпоративное».</a:t>
            </a:r>
          </a:p>
          <a:p>
            <a:pPr marL="101600" indent="0">
              <a:buNone/>
            </a:pPr>
            <a:r>
              <a:rPr lang="ru-RU" sz="1800" dirty="0"/>
              <a:t>	Однако, хочется отметить, что эти направления больше подходят под классификацию согласно субъекту волонтерской  деятельности.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3D6749-3929-411B-868F-B03704B13CCF}"/>
              </a:ext>
            </a:extLst>
          </p:cNvPr>
          <p:cNvSpPr/>
          <p:nvPr/>
        </p:nvSpPr>
        <p:spPr>
          <a:xfrm>
            <a:off x="54004" y="1059431"/>
            <a:ext cx="21766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sym typeface="Lato Light"/>
              </a:rPr>
              <a:t>С</a:t>
            </a:r>
            <a:r>
              <a:rPr lang="ru-RU" b="1" i="1" dirty="0" smtClean="0">
                <a:solidFill>
                  <a:schemeClr val="bg1"/>
                </a:solidFill>
                <a:sym typeface="Lato Light"/>
              </a:rPr>
              <a:t>еребряные </a:t>
            </a:r>
            <a:r>
              <a:rPr lang="ru-RU" b="1" i="1" dirty="0">
                <a:solidFill>
                  <a:schemeClr val="bg1"/>
                </a:solidFill>
                <a:sym typeface="Lato Light"/>
              </a:rPr>
              <a:t>и корпоративные волонтеры </a:t>
            </a:r>
            <a:r>
              <a:rPr lang="ru-RU" b="1" i="1" dirty="0" smtClean="0">
                <a:solidFill>
                  <a:schemeClr val="bg1"/>
                </a:solidFill>
                <a:sym typeface="Lato Light"/>
              </a:rPr>
              <a:t>могут </a:t>
            </a:r>
            <a:r>
              <a:rPr lang="ru-RU" b="1" i="1" dirty="0">
                <a:solidFill>
                  <a:schemeClr val="bg1"/>
                </a:solidFill>
                <a:sym typeface="Lato Light"/>
              </a:rPr>
              <a:t>быть участниками </a:t>
            </a:r>
            <a:r>
              <a:rPr lang="ru-RU" b="1" i="1" dirty="0" smtClean="0">
                <a:solidFill>
                  <a:schemeClr val="bg1"/>
                </a:solidFill>
                <a:sym typeface="Lato Light"/>
              </a:rPr>
              <a:t>всех </a:t>
            </a:r>
            <a:r>
              <a:rPr lang="ru-RU" b="1" i="1" dirty="0">
                <a:solidFill>
                  <a:schemeClr val="bg1"/>
                </a:solidFill>
                <a:sym typeface="Lato Light"/>
              </a:rPr>
              <a:t>направлений волонтерской деятельности.</a:t>
            </a:r>
            <a:endParaRPr lang="ru-RU" sz="1100" b="1" i="1" dirty="0">
              <a:solidFill>
                <a:schemeClr val="bg1"/>
              </a:solidFill>
            </a:endParaRPr>
          </a:p>
        </p:txBody>
      </p:sp>
      <p:sp>
        <p:nvSpPr>
          <p:cNvPr id="5" name="Сердце 4">
            <a:extLst>
              <a:ext uri="{FF2B5EF4-FFF2-40B4-BE49-F238E27FC236}">
                <a16:creationId xmlns:a16="http://schemas.microsoft.com/office/drawing/2014/main" id="{3068FAD5-015F-47A1-9200-B2ACA1839DD9}"/>
              </a:ext>
            </a:extLst>
          </p:cNvPr>
          <p:cNvSpPr/>
          <p:nvPr/>
        </p:nvSpPr>
        <p:spPr>
          <a:xfrm>
            <a:off x="3413375" y="1155496"/>
            <a:ext cx="140163" cy="16018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9592A455-8DA8-49BE-AAC5-A7EC1E37716D}"/>
              </a:ext>
            </a:extLst>
          </p:cNvPr>
          <p:cNvSpPr/>
          <p:nvPr/>
        </p:nvSpPr>
        <p:spPr>
          <a:xfrm>
            <a:off x="3413374" y="2035889"/>
            <a:ext cx="140163" cy="16018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>
            <a:extLst>
              <a:ext uri="{FF2B5EF4-FFF2-40B4-BE49-F238E27FC236}">
                <a16:creationId xmlns:a16="http://schemas.microsoft.com/office/drawing/2014/main" id="{2F7C88C0-FEBE-443D-88E2-C3C2323771C4}"/>
              </a:ext>
            </a:extLst>
          </p:cNvPr>
          <p:cNvSpPr/>
          <p:nvPr/>
        </p:nvSpPr>
        <p:spPr>
          <a:xfrm>
            <a:off x="3413373" y="2944467"/>
            <a:ext cx="140163" cy="16018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56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809065" y="263137"/>
            <a:ext cx="1065703" cy="105254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66684" y="3024561"/>
            <a:ext cx="593154" cy="66990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5670" y="4473325"/>
            <a:ext cx="763096" cy="6701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42216" y="556030"/>
            <a:ext cx="5421855" cy="3267300"/>
          </a:xfrm>
        </p:spPr>
        <p:txBody>
          <a:bodyPr/>
          <a:lstStyle/>
          <a:p>
            <a:pPr marL="101600" indent="0" algn="ctr">
              <a:buNone/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КОРПОРАТИВНОЕ ВОЛОНТЕРСТВО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 marL="101600" indent="0">
              <a:buNone/>
            </a:pPr>
            <a:r>
              <a:rPr lang="ru-RU" sz="1800" dirty="0"/>
              <a:t> </a:t>
            </a:r>
          </a:p>
          <a:p>
            <a:pPr marL="101600" indent="0" algn="ctr">
              <a:buNone/>
            </a:pPr>
            <a:r>
              <a:rPr lang="ru-RU" sz="1800" dirty="0"/>
              <a:t>Добровольческая деятельность, направленная на вовлечение представителей̆ коммерческих структур в социально-значимую деятельность на безвозмездной̆ основе и реализацию их личностного потенциала. Данная деятельность поддерживается руководством организации – работодателем и является составной̆ частью корпоративной̆ культуры.</a:t>
            </a:r>
          </a:p>
          <a:p>
            <a:pPr algn="ctr"/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897" y="450476"/>
            <a:ext cx="2857500" cy="28575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9492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809065" y="263137"/>
            <a:ext cx="1065703" cy="105254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66684" y="3024561"/>
            <a:ext cx="593154" cy="66990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5670" y="4473325"/>
            <a:ext cx="763096" cy="6701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42216" y="556030"/>
            <a:ext cx="5421855" cy="3267300"/>
          </a:xfrm>
        </p:spPr>
        <p:txBody>
          <a:bodyPr/>
          <a:lstStyle/>
          <a:p>
            <a:pPr marL="101600" indent="0" algn="ctr">
              <a:buNone/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СЕРЕБРЯНОЕ ВОЛОНТЕРСТВО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 marL="101600" indent="0">
              <a:buNone/>
            </a:pPr>
            <a:r>
              <a:rPr lang="ru-RU" sz="1800" dirty="0"/>
              <a:t> </a:t>
            </a:r>
          </a:p>
          <a:p>
            <a:pPr marL="101600" indent="0" algn="ctr">
              <a:buNone/>
            </a:pPr>
            <a:r>
              <a:rPr lang="ru-RU" sz="1800" dirty="0"/>
              <a:t>Добровольческая деятельность, в которую включены люди старшего возраста, занимающие активную гражданскую позицию и имеющие ценный̆ опыт, безвозмездно участвующие в решении социальных проблем и реализующие волонтерские проекты разной̆ направленности.</a:t>
            </a:r>
          </a:p>
          <a:p>
            <a:pPr algn="ctr"/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64" y="-399840"/>
            <a:ext cx="4464421" cy="446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32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F56BC-8959-4BC2-8646-068D30B1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7" y="528666"/>
            <a:ext cx="2399541" cy="2630400"/>
          </a:xfrm>
        </p:spPr>
        <p:txBody>
          <a:bodyPr/>
          <a:lstStyle/>
          <a:p>
            <a:pPr algn="ctr"/>
            <a:r>
              <a:rPr lang="ru-RU" b="1" dirty="0" smtClean="0"/>
              <a:t>Повторим эмблемы  направлений и их обозначение</a:t>
            </a:r>
            <a:endParaRPr lang="ru-RU" b="1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3D6023E-492E-46C6-9B39-7F06E0E48CA2}"/>
              </a:ext>
            </a:extLst>
          </p:cNvPr>
          <p:cNvSpPr/>
          <p:nvPr/>
        </p:nvSpPr>
        <p:spPr>
          <a:xfrm>
            <a:off x="1788753" y="287001"/>
            <a:ext cx="1113121" cy="102786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A1149B3-C102-44C5-B4F0-4A216117AEDA}"/>
              </a:ext>
            </a:extLst>
          </p:cNvPr>
          <p:cNvSpPr/>
          <p:nvPr/>
        </p:nvSpPr>
        <p:spPr>
          <a:xfrm>
            <a:off x="7942599" y="4451860"/>
            <a:ext cx="921074" cy="69164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8D626CB-1E35-4C04-83F2-52593DAF8110}"/>
              </a:ext>
            </a:extLst>
          </p:cNvPr>
          <p:cNvSpPr/>
          <p:nvPr/>
        </p:nvSpPr>
        <p:spPr>
          <a:xfrm>
            <a:off x="8392335" y="2916735"/>
            <a:ext cx="921074" cy="945611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E8FF0A-9125-48DB-BDA0-53072ADFB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3" y="103259"/>
            <a:ext cx="2269605" cy="22696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0AFF40-6E83-433B-9769-F83B4A719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14" y="178664"/>
            <a:ext cx="2137176" cy="21371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A164D9-785F-4D0C-93F6-B573DE4D2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51" y="1652202"/>
            <a:ext cx="2198755" cy="21987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80BFE0-9A41-4903-8D4F-A14C31016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19" y="1521634"/>
            <a:ext cx="2290831" cy="22908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838BAF-CB1D-4717-B311-DA268F5E4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1" y="1542811"/>
            <a:ext cx="2290831" cy="22908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D2B7B2-A75E-4703-8304-80DD8CDE8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52" y="123855"/>
            <a:ext cx="2198755" cy="2198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0E6E1E-9061-4071-84B8-6B98E16496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16" y="3374981"/>
            <a:ext cx="1340423" cy="1340423"/>
          </a:xfrm>
          <a:prstGeom prst="ellipse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BF152D6-EAE9-48F9-B0D2-3905D7CBE3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301" y="3059618"/>
            <a:ext cx="2026830" cy="2026830"/>
          </a:xfrm>
          <a:prstGeom prst="rect">
            <a:avLst/>
          </a:prstGeom>
        </p:spPr>
      </p:pic>
      <p:sp>
        <p:nvSpPr>
          <p:cNvPr id="17" name="Google Shape;1084;p43">
            <a:extLst>
              <a:ext uri="{FF2B5EF4-FFF2-40B4-BE49-F238E27FC236}">
                <a16:creationId xmlns:a16="http://schemas.microsoft.com/office/drawing/2014/main" id="{AF3893BD-87B9-4821-B204-E4407E5E9679}"/>
              </a:ext>
            </a:extLst>
          </p:cNvPr>
          <p:cNvSpPr/>
          <p:nvPr/>
        </p:nvSpPr>
        <p:spPr>
          <a:xfrm>
            <a:off x="365490" y="3343037"/>
            <a:ext cx="1725145" cy="1404309"/>
          </a:xfrm>
          <a:custGeom>
            <a:avLst/>
            <a:gdLst/>
            <a:ahLst/>
            <a:cxnLst/>
            <a:rect l="l" t="t" r="r" b="b"/>
            <a:pathLst>
              <a:path w="6674" h="5928" extrusionOk="0">
                <a:moveTo>
                  <a:pt x="2443" y="0"/>
                </a:moveTo>
                <a:lnTo>
                  <a:pt x="2275" y="37"/>
                </a:lnTo>
                <a:lnTo>
                  <a:pt x="2126" y="93"/>
                </a:lnTo>
                <a:lnTo>
                  <a:pt x="1995" y="187"/>
                </a:lnTo>
                <a:lnTo>
                  <a:pt x="1846" y="336"/>
                </a:lnTo>
                <a:lnTo>
                  <a:pt x="1753" y="503"/>
                </a:lnTo>
                <a:lnTo>
                  <a:pt x="1697" y="690"/>
                </a:lnTo>
                <a:lnTo>
                  <a:pt x="1660" y="876"/>
                </a:lnTo>
                <a:lnTo>
                  <a:pt x="1678" y="1063"/>
                </a:lnTo>
                <a:lnTo>
                  <a:pt x="1716" y="1249"/>
                </a:lnTo>
                <a:lnTo>
                  <a:pt x="1809" y="1417"/>
                </a:lnTo>
                <a:lnTo>
                  <a:pt x="1921" y="1566"/>
                </a:lnTo>
                <a:lnTo>
                  <a:pt x="3188" y="2889"/>
                </a:lnTo>
                <a:lnTo>
                  <a:pt x="3263" y="2945"/>
                </a:lnTo>
                <a:lnTo>
                  <a:pt x="3337" y="2964"/>
                </a:lnTo>
                <a:lnTo>
                  <a:pt x="3412" y="2945"/>
                </a:lnTo>
                <a:lnTo>
                  <a:pt x="3487" y="2889"/>
                </a:lnTo>
                <a:lnTo>
                  <a:pt x="4754" y="1566"/>
                </a:lnTo>
                <a:lnTo>
                  <a:pt x="4866" y="1417"/>
                </a:lnTo>
                <a:lnTo>
                  <a:pt x="4940" y="1249"/>
                </a:lnTo>
                <a:lnTo>
                  <a:pt x="4996" y="1063"/>
                </a:lnTo>
                <a:lnTo>
                  <a:pt x="5015" y="876"/>
                </a:lnTo>
                <a:lnTo>
                  <a:pt x="4978" y="690"/>
                </a:lnTo>
                <a:lnTo>
                  <a:pt x="4922" y="503"/>
                </a:lnTo>
                <a:lnTo>
                  <a:pt x="4810" y="336"/>
                </a:lnTo>
                <a:lnTo>
                  <a:pt x="4679" y="187"/>
                </a:lnTo>
                <a:lnTo>
                  <a:pt x="4549" y="93"/>
                </a:lnTo>
                <a:lnTo>
                  <a:pt x="4381" y="37"/>
                </a:lnTo>
                <a:lnTo>
                  <a:pt x="4232" y="0"/>
                </a:lnTo>
                <a:lnTo>
                  <a:pt x="4064" y="0"/>
                </a:lnTo>
                <a:lnTo>
                  <a:pt x="3897" y="19"/>
                </a:lnTo>
                <a:lnTo>
                  <a:pt x="3747" y="75"/>
                </a:lnTo>
                <a:lnTo>
                  <a:pt x="3598" y="168"/>
                </a:lnTo>
                <a:lnTo>
                  <a:pt x="3468" y="280"/>
                </a:lnTo>
                <a:lnTo>
                  <a:pt x="3337" y="429"/>
                </a:lnTo>
                <a:lnTo>
                  <a:pt x="3207" y="280"/>
                </a:lnTo>
                <a:lnTo>
                  <a:pt x="3076" y="168"/>
                </a:lnTo>
                <a:lnTo>
                  <a:pt x="2927" y="75"/>
                </a:lnTo>
                <a:lnTo>
                  <a:pt x="2778" y="19"/>
                </a:lnTo>
                <a:lnTo>
                  <a:pt x="2610" y="0"/>
                </a:lnTo>
                <a:close/>
                <a:moveTo>
                  <a:pt x="2219" y="3691"/>
                </a:moveTo>
                <a:lnTo>
                  <a:pt x="1995" y="3728"/>
                </a:lnTo>
                <a:lnTo>
                  <a:pt x="1772" y="3784"/>
                </a:lnTo>
                <a:lnTo>
                  <a:pt x="1548" y="3877"/>
                </a:lnTo>
                <a:lnTo>
                  <a:pt x="1362" y="4008"/>
                </a:lnTo>
                <a:lnTo>
                  <a:pt x="821" y="4436"/>
                </a:lnTo>
                <a:lnTo>
                  <a:pt x="187" y="4436"/>
                </a:lnTo>
                <a:lnTo>
                  <a:pt x="113" y="4455"/>
                </a:lnTo>
                <a:lnTo>
                  <a:pt x="57" y="4492"/>
                </a:lnTo>
                <a:lnTo>
                  <a:pt x="1" y="4548"/>
                </a:lnTo>
                <a:lnTo>
                  <a:pt x="1" y="4623"/>
                </a:lnTo>
                <a:lnTo>
                  <a:pt x="1" y="5741"/>
                </a:lnTo>
                <a:lnTo>
                  <a:pt x="1" y="5816"/>
                </a:lnTo>
                <a:lnTo>
                  <a:pt x="57" y="5872"/>
                </a:lnTo>
                <a:lnTo>
                  <a:pt x="113" y="5909"/>
                </a:lnTo>
                <a:lnTo>
                  <a:pt x="187" y="5928"/>
                </a:lnTo>
                <a:lnTo>
                  <a:pt x="4325" y="5928"/>
                </a:lnTo>
                <a:lnTo>
                  <a:pt x="4437" y="5909"/>
                </a:lnTo>
                <a:lnTo>
                  <a:pt x="4568" y="5890"/>
                </a:lnTo>
                <a:lnTo>
                  <a:pt x="4679" y="5834"/>
                </a:lnTo>
                <a:lnTo>
                  <a:pt x="4791" y="5760"/>
                </a:lnTo>
                <a:lnTo>
                  <a:pt x="6543" y="4362"/>
                </a:lnTo>
                <a:lnTo>
                  <a:pt x="6599" y="4306"/>
                </a:lnTo>
                <a:lnTo>
                  <a:pt x="6637" y="4231"/>
                </a:lnTo>
                <a:lnTo>
                  <a:pt x="6674" y="4157"/>
                </a:lnTo>
                <a:lnTo>
                  <a:pt x="6674" y="4082"/>
                </a:lnTo>
                <a:lnTo>
                  <a:pt x="6674" y="4008"/>
                </a:lnTo>
                <a:lnTo>
                  <a:pt x="6655" y="3933"/>
                </a:lnTo>
                <a:lnTo>
                  <a:pt x="6618" y="3859"/>
                </a:lnTo>
                <a:lnTo>
                  <a:pt x="6543" y="3784"/>
                </a:lnTo>
                <a:lnTo>
                  <a:pt x="6506" y="3747"/>
                </a:lnTo>
                <a:lnTo>
                  <a:pt x="6432" y="3728"/>
                </a:lnTo>
                <a:lnTo>
                  <a:pt x="6376" y="3709"/>
                </a:lnTo>
                <a:lnTo>
                  <a:pt x="6301" y="3709"/>
                </a:lnTo>
                <a:lnTo>
                  <a:pt x="6171" y="3728"/>
                </a:lnTo>
                <a:lnTo>
                  <a:pt x="6115" y="3747"/>
                </a:lnTo>
                <a:lnTo>
                  <a:pt x="6059" y="3784"/>
                </a:lnTo>
                <a:lnTo>
                  <a:pt x="4978" y="4641"/>
                </a:lnTo>
                <a:lnTo>
                  <a:pt x="4885" y="4716"/>
                </a:lnTo>
                <a:lnTo>
                  <a:pt x="4773" y="4772"/>
                </a:lnTo>
                <a:lnTo>
                  <a:pt x="4642" y="4809"/>
                </a:lnTo>
                <a:lnTo>
                  <a:pt x="3095" y="4809"/>
                </a:lnTo>
                <a:lnTo>
                  <a:pt x="3039" y="4772"/>
                </a:lnTo>
                <a:lnTo>
                  <a:pt x="2983" y="4716"/>
                </a:lnTo>
                <a:lnTo>
                  <a:pt x="2965" y="4660"/>
                </a:lnTo>
                <a:lnTo>
                  <a:pt x="2965" y="4586"/>
                </a:lnTo>
                <a:lnTo>
                  <a:pt x="3002" y="4511"/>
                </a:lnTo>
                <a:lnTo>
                  <a:pt x="3076" y="4455"/>
                </a:lnTo>
                <a:lnTo>
                  <a:pt x="3151" y="4436"/>
                </a:lnTo>
                <a:lnTo>
                  <a:pt x="4120" y="4436"/>
                </a:lnTo>
                <a:lnTo>
                  <a:pt x="4195" y="4418"/>
                </a:lnTo>
                <a:lnTo>
                  <a:pt x="4307" y="4362"/>
                </a:lnTo>
                <a:lnTo>
                  <a:pt x="4363" y="4306"/>
                </a:lnTo>
                <a:lnTo>
                  <a:pt x="4400" y="4250"/>
                </a:lnTo>
                <a:lnTo>
                  <a:pt x="4419" y="4194"/>
                </a:lnTo>
                <a:lnTo>
                  <a:pt x="4437" y="4138"/>
                </a:lnTo>
                <a:lnTo>
                  <a:pt x="4456" y="4045"/>
                </a:lnTo>
                <a:lnTo>
                  <a:pt x="4437" y="3970"/>
                </a:lnTo>
                <a:lnTo>
                  <a:pt x="4400" y="3896"/>
                </a:lnTo>
                <a:lnTo>
                  <a:pt x="4363" y="3821"/>
                </a:lnTo>
                <a:lnTo>
                  <a:pt x="4307" y="3784"/>
                </a:lnTo>
                <a:lnTo>
                  <a:pt x="4232" y="3728"/>
                </a:lnTo>
                <a:lnTo>
                  <a:pt x="4158" y="3709"/>
                </a:lnTo>
                <a:lnTo>
                  <a:pt x="4083" y="36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FB54DC4-2573-4C0F-9F6B-EABADBF9EB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2365" y="199647"/>
            <a:ext cx="2076828" cy="207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8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Определение волонтерской деятельности</a:t>
            </a:r>
            <a:endParaRPr dirty="0"/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2458761" y="1970586"/>
            <a:ext cx="2969619" cy="2105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400" dirty="0"/>
              <a:t>1. Помощь своим бабушке и дедушке по хозяйству; </a:t>
            </a:r>
            <a:br>
              <a:rPr lang="ru-RU" sz="1400" dirty="0"/>
            </a:br>
            <a:r>
              <a:rPr lang="ru-RU" sz="1400" dirty="0"/>
              <a:t>2. Благоустройство территории детского дома; </a:t>
            </a:r>
            <a:br>
              <a:rPr lang="ru-RU" sz="1400" dirty="0"/>
            </a:br>
            <a:r>
              <a:rPr lang="ru-RU" sz="1400" dirty="0"/>
              <a:t>3. Организация утренника в детском саду, где находится твой брат; </a:t>
            </a:r>
            <a:br>
              <a:rPr lang="ru-RU" sz="1400" dirty="0"/>
            </a:br>
            <a:r>
              <a:rPr lang="ru-RU" sz="1400" dirty="0"/>
              <a:t>4. Обязательное участие в экологической акции для получения положительной оценки на экзамене;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ru-RU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sz="2000" dirty="0">
              <a:solidFill>
                <a:srgbClr val="4A5C65"/>
              </a:solidFill>
            </a:endParaRPr>
          </a:p>
        </p:txBody>
      </p:sp>
      <p:sp>
        <p:nvSpPr>
          <p:cNvPr id="397" name="Google Shape;397;p16"/>
          <p:cNvSpPr txBox="1">
            <a:spLocks noGrp="1"/>
          </p:cNvSpPr>
          <p:nvPr>
            <p:ph type="body" idx="2"/>
          </p:nvPr>
        </p:nvSpPr>
        <p:spPr>
          <a:xfrm>
            <a:off x="5331083" y="1970586"/>
            <a:ext cx="3156011" cy="20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ru-RU" sz="1400" dirty="0">
                <a:solidFill>
                  <a:srgbClr val="4A5C65"/>
                </a:solidFill>
              </a:rPr>
              <a:t>5. Участие активистов в субботнике; </a:t>
            </a:r>
            <a:br>
              <a:rPr lang="ru-RU" sz="1400" dirty="0">
                <a:solidFill>
                  <a:srgbClr val="4A5C65"/>
                </a:solidFill>
              </a:rPr>
            </a:br>
            <a:r>
              <a:rPr lang="ru-RU" sz="1400" dirty="0">
                <a:solidFill>
                  <a:srgbClr val="4A5C65"/>
                </a:solidFill>
              </a:rPr>
              <a:t>6. Получение денежной компенсации за проезд до места проведения акции; </a:t>
            </a:r>
            <a:br>
              <a:rPr lang="ru-RU" sz="1400" dirty="0">
                <a:solidFill>
                  <a:srgbClr val="4A5C65"/>
                </a:solidFill>
              </a:rPr>
            </a:br>
            <a:r>
              <a:rPr lang="ru-RU" sz="1400" dirty="0">
                <a:solidFill>
                  <a:srgbClr val="4A5C65"/>
                </a:solidFill>
              </a:rPr>
              <a:t>7. Получение денежного вознаграждения за организацию мероприятия; </a:t>
            </a:r>
            <a:br>
              <a:rPr lang="ru-RU" sz="1400" dirty="0">
                <a:solidFill>
                  <a:srgbClr val="4A5C65"/>
                </a:solidFill>
              </a:rPr>
            </a:br>
            <a:r>
              <a:rPr lang="ru-RU" sz="1400" dirty="0">
                <a:solidFill>
                  <a:srgbClr val="4A5C65"/>
                </a:solidFill>
              </a:rPr>
              <a:t>8. Перевел пожилого человека через дорогу; </a:t>
            </a:r>
            <a:br>
              <a:rPr lang="ru-RU" sz="1400" dirty="0">
                <a:solidFill>
                  <a:srgbClr val="4A5C65"/>
                </a:solidFill>
              </a:rPr>
            </a:br>
            <a:r>
              <a:rPr lang="ru-RU" sz="1400" dirty="0">
                <a:solidFill>
                  <a:srgbClr val="4A5C65"/>
                </a:solidFill>
              </a:rPr>
              <a:t>9. Участие в акциях организации «Волонтеров победы» </a:t>
            </a: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sz="1400" dirty="0">
              <a:solidFill>
                <a:srgbClr val="4A5C65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63" y="-444637"/>
            <a:ext cx="2405006" cy="2405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00" y="3904891"/>
            <a:ext cx="1655067" cy="16550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84" y="2602550"/>
            <a:ext cx="1655067" cy="16550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5083" y="102639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Выберите примеры, подходящие под определение волонтерской деятельности: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9" y="2362341"/>
            <a:ext cx="1655067" cy="1655067"/>
          </a:xfrm>
          <a:prstGeom prst="rect">
            <a:avLst/>
          </a:prstGeom>
        </p:spPr>
      </p:pic>
      <p:sp>
        <p:nvSpPr>
          <p:cNvPr id="12" name="Google Shape;1084;p43"/>
          <p:cNvSpPr/>
          <p:nvPr/>
        </p:nvSpPr>
        <p:spPr>
          <a:xfrm>
            <a:off x="413490" y="4022338"/>
            <a:ext cx="842037" cy="710086"/>
          </a:xfrm>
          <a:custGeom>
            <a:avLst/>
            <a:gdLst/>
            <a:ahLst/>
            <a:cxnLst/>
            <a:rect l="l" t="t" r="r" b="b"/>
            <a:pathLst>
              <a:path w="6674" h="5928" extrusionOk="0">
                <a:moveTo>
                  <a:pt x="2443" y="0"/>
                </a:moveTo>
                <a:lnTo>
                  <a:pt x="2275" y="37"/>
                </a:lnTo>
                <a:lnTo>
                  <a:pt x="2126" y="93"/>
                </a:lnTo>
                <a:lnTo>
                  <a:pt x="1995" y="187"/>
                </a:lnTo>
                <a:lnTo>
                  <a:pt x="1846" y="336"/>
                </a:lnTo>
                <a:lnTo>
                  <a:pt x="1753" y="503"/>
                </a:lnTo>
                <a:lnTo>
                  <a:pt x="1697" y="690"/>
                </a:lnTo>
                <a:lnTo>
                  <a:pt x="1660" y="876"/>
                </a:lnTo>
                <a:lnTo>
                  <a:pt x="1678" y="1063"/>
                </a:lnTo>
                <a:lnTo>
                  <a:pt x="1716" y="1249"/>
                </a:lnTo>
                <a:lnTo>
                  <a:pt x="1809" y="1417"/>
                </a:lnTo>
                <a:lnTo>
                  <a:pt x="1921" y="1566"/>
                </a:lnTo>
                <a:lnTo>
                  <a:pt x="3188" y="2889"/>
                </a:lnTo>
                <a:lnTo>
                  <a:pt x="3263" y="2945"/>
                </a:lnTo>
                <a:lnTo>
                  <a:pt x="3337" y="2964"/>
                </a:lnTo>
                <a:lnTo>
                  <a:pt x="3412" y="2945"/>
                </a:lnTo>
                <a:lnTo>
                  <a:pt x="3487" y="2889"/>
                </a:lnTo>
                <a:lnTo>
                  <a:pt x="4754" y="1566"/>
                </a:lnTo>
                <a:lnTo>
                  <a:pt x="4866" y="1417"/>
                </a:lnTo>
                <a:lnTo>
                  <a:pt x="4940" y="1249"/>
                </a:lnTo>
                <a:lnTo>
                  <a:pt x="4996" y="1063"/>
                </a:lnTo>
                <a:lnTo>
                  <a:pt x="5015" y="876"/>
                </a:lnTo>
                <a:lnTo>
                  <a:pt x="4978" y="690"/>
                </a:lnTo>
                <a:lnTo>
                  <a:pt x="4922" y="503"/>
                </a:lnTo>
                <a:lnTo>
                  <a:pt x="4810" y="336"/>
                </a:lnTo>
                <a:lnTo>
                  <a:pt x="4679" y="187"/>
                </a:lnTo>
                <a:lnTo>
                  <a:pt x="4549" y="93"/>
                </a:lnTo>
                <a:lnTo>
                  <a:pt x="4381" y="37"/>
                </a:lnTo>
                <a:lnTo>
                  <a:pt x="4232" y="0"/>
                </a:lnTo>
                <a:lnTo>
                  <a:pt x="4064" y="0"/>
                </a:lnTo>
                <a:lnTo>
                  <a:pt x="3897" y="19"/>
                </a:lnTo>
                <a:lnTo>
                  <a:pt x="3747" y="75"/>
                </a:lnTo>
                <a:lnTo>
                  <a:pt x="3598" y="168"/>
                </a:lnTo>
                <a:lnTo>
                  <a:pt x="3468" y="280"/>
                </a:lnTo>
                <a:lnTo>
                  <a:pt x="3337" y="429"/>
                </a:lnTo>
                <a:lnTo>
                  <a:pt x="3207" y="280"/>
                </a:lnTo>
                <a:lnTo>
                  <a:pt x="3076" y="168"/>
                </a:lnTo>
                <a:lnTo>
                  <a:pt x="2927" y="75"/>
                </a:lnTo>
                <a:lnTo>
                  <a:pt x="2778" y="19"/>
                </a:lnTo>
                <a:lnTo>
                  <a:pt x="2610" y="0"/>
                </a:lnTo>
                <a:close/>
                <a:moveTo>
                  <a:pt x="2219" y="3691"/>
                </a:moveTo>
                <a:lnTo>
                  <a:pt x="1995" y="3728"/>
                </a:lnTo>
                <a:lnTo>
                  <a:pt x="1772" y="3784"/>
                </a:lnTo>
                <a:lnTo>
                  <a:pt x="1548" y="3877"/>
                </a:lnTo>
                <a:lnTo>
                  <a:pt x="1362" y="4008"/>
                </a:lnTo>
                <a:lnTo>
                  <a:pt x="821" y="4436"/>
                </a:lnTo>
                <a:lnTo>
                  <a:pt x="187" y="4436"/>
                </a:lnTo>
                <a:lnTo>
                  <a:pt x="113" y="4455"/>
                </a:lnTo>
                <a:lnTo>
                  <a:pt x="57" y="4492"/>
                </a:lnTo>
                <a:lnTo>
                  <a:pt x="1" y="4548"/>
                </a:lnTo>
                <a:lnTo>
                  <a:pt x="1" y="4623"/>
                </a:lnTo>
                <a:lnTo>
                  <a:pt x="1" y="5741"/>
                </a:lnTo>
                <a:lnTo>
                  <a:pt x="1" y="5816"/>
                </a:lnTo>
                <a:lnTo>
                  <a:pt x="57" y="5872"/>
                </a:lnTo>
                <a:lnTo>
                  <a:pt x="113" y="5909"/>
                </a:lnTo>
                <a:lnTo>
                  <a:pt x="187" y="5928"/>
                </a:lnTo>
                <a:lnTo>
                  <a:pt x="4325" y="5928"/>
                </a:lnTo>
                <a:lnTo>
                  <a:pt x="4437" y="5909"/>
                </a:lnTo>
                <a:lnTo>
                  <a:pt x="4568" y="5890"/>
                </a:lnTo>
                <a:lnTo>
                  <a:pt x="4679" y="5834"/>
                </a:lnTo>
                <a:lnTo>
                  <a:pt x="4791" y="5760"/>
                </a:lnTo>
                <a:lnTo>
                  <a:pt x="6543" y="4362"/>
                </a:lnTo>
                <a:lnTo>
                  <a:pt x="6599" y="4306"/>
                </a:lnTo>
                <a:lnTo>
                  <a:pt x="6637" y="4231"/>
                </a:lnTo>
                <a:lnTo>
                  <a:pt x="6674" y="4157"/>
                </a:lnTo>
                <a:lnTo>
                  <a:pt x="6674" y="4082"/>
                </a:lnTo>
                <a:lnTo>
                  <a:pt x="6674" y="4008"/>
                </a:lnTo>
                <a:lnTo>
                  <a:pt x="6655" y="3933"/>
                </a:lnTo>
                <a:lnTo>
                  <a:pt x="6618" y="3859"/>
                </a:lnTo>
                <a:lnTo>
                  <a:pt x="6543" y="3784"/>
                </a:lnTo>
                <a:lnTo>
                  <a:pt x="6506" y="3747"/>
                </a:lnTo>
                <a:lnTo>
                  <a:pt x="6432" y="3728"/>
                </a:lnTo>
                <a:lnTo>
                  <a:pt x="6376" y="3709"/>
                </a:lnTo>
                <a:lnTo>
                  <a:pt x="6301" y="3709"/>
                </a:lnTo>
                <a:lnTo>
                  <a:pt x="6171" y="3728"/>
                </a:lnTo>
                <a:lnTo>
                  <a:pt x="6115" y="3747"/>
                </a:lnTo>
                <a:lnTo>
                  <a:pt x="6059" y="3784"/>
                </a:lnTo>
                <a:lnTo>
                  <a:pt x="4978" y="4641"/>
                </a:lnTo>
                <a:lnTo>
                  <a:pt x="4885" y="4716"/>
                </a:lnTo>
                <a:lnTo>
                  <a:pt x="4773" y="4772"/>
                </a:lnTo>
                <a:lnTo>
                  <a:pt x="4642" y="4809"/>
                </a:lnTo>
                <a:lnTo>
                  <a:pt x="3095" y="4809"/>
                </a:lnTo>
                <a:lnTo>
                  <a:pt x="3039" y="4772"/>
                </a:lnTo>
                <a:lnTo>
                  <a:pt x="2983" y="4716"/>
                </a:lnTo>
                <a:lnTo>
                  <a:pt x="2965" y="4660"/>
                </a:lnTo>
                <a:lnTo>
                  <a:pt x="2965" y="4586"/>
                </a:lnTo>
                <a:lnTo>
                  <a:pt x="3002" y="4511"/>
                </a:lnTo>
                <a:lnTo>
                  <a:pt x="3076" y="4455"/>
                </a:lnTo>
                <a:lnTo>
                  <a:pt x="3151" y="4436"/>
                </a:lnTo>
                <a:lnTo>
                  <a:pt x="4120" y="4436"/>
                </a:lnTo>
                <a:lnTo>
                  <a:pt x="4195" y="4418"/>
                </a:lnTo>
                <a:lnTo>
                  <a:pt x="4307" y="4362"/>
                </a:lnTo>
                <a:lnTo>
                  <a:pt x="4363" y="4306"/>
                </a:lnTo>
                <a:lnTo>
                  <a:pt x="4400" y="4250"/>
                </a:lnTo>
                <a:lnTo>
                  <a:pt x="4419" y="4194"/>
                </a:lnTo>
                <a:lnTo>
                  <a:pt x="4437" y="4138"/>
                </a:lnTo>
                <a:lnTo>
                  <a:pt x="4456" y="4045"/>
                </a:lnTo>
                <a:lnTo>
                  <a:pt x="4437" y="3970"/>
                </a:lnTo>
                <a:lnTo>
                  <a:pt x="4400" y="3896"/>
                </a:lnTo>
                <a:lnTo>
                  <a:pt x="4363" y="3821"/>
                </a:lnTo>
                <a:lnTo>
                  <a:pt x="4307" y="3784"/>
                </a:lnTo>
                <a:lnTo>
                  <a:pt x="4232" y="3728"/>
                </a:lnTo>
                <a:lnTo>
                  <a:pt x="4158" y="3709"/>
                </a:lnTo>
                <a:lnTo>
                  <a:pt x="4083" y="36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540403" y="1728440"/>
            <a:ext cx="4063194" cy="12760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/>
              <a:t>Правовые </a:t>
            </a:r>
            <a:br>
              <a:rPr lang="ru-RU" sz="2400" b="1" dirty="0"/>
            </a:br>
            <a:r>
              <a:rPr lang="ru-RU" sz="2400" b="1" dirty="0"/>
              <a:t>основы добровольчества РФ</a:t>
            </a:r>
            <a:endParaRPr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90" y="3164162"/>
            <a:ext cx="2268402" cy="2268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27" y="2443998"/>
            <a:ext cx="2029458" cy="2029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38" y="-301216"/>
            <a:ext cx="2478088" cy="2478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05" y="3538704"/>
            <a:ext cx="1655067" cy="1655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82" y="233398"/>
            <a:ext cx="2268401" cy="22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70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43"/>
          <p:cNvSpPr txBox="1"/>
          <p:nvPr/>
        </p:nvSpPr>
        <p:spPr>
          <a:xfrm>
            <a:off x="825798" y="2046008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	Изучите список перечисленных ситуаций, ответьте на вопрос: «Соблюдены ли ваши права» - «да», «нет». Если «нет», то почему. </a:t>
            </a:r>
          </a:p>
        </p:txBody>
      </p:sp>
      <p:sp>
        <p:nvSpPr>
          <p:cNvPr id="1089" name="Google Shape;1089;p43"/>
          <p:cNvSpPr txBox="1"/>
          <p:nvPr/>
        </p:nvSpPr>
        <p:spPr>
          <a:xfrm>
            <a:off x="1400250" y="418063"/>
            <a:ext cx="3396768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Задание</a:t>
            </a:r>
            <a:endParaRPr sz="60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1" name="Google Shape;1091;p4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88" y="2679329"/>
            <a:ext cx="1402780" cy="140278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08" y="3670374"/>
            <a:ext cx="2135452" cy="2135452"/>
          </a:xfrm>
          <a:prstGeom prst="rect">
            <a:avLst/>
          </a:prstGeom>
        </p:spPr>
      </p:pic>
      <p:sp>
        <p:nvSpPr>
          <p:cNvPr id="21" name="Google Shape;1081;p43"/>
          <p:cNvSpPr/>
          <p:nvPr/>
        </p:nvSpPr>
        <p:spPr>
          <a:xfrm>
            <a:off x="1356080" y="1870457"/>
            <a:ext cx="381546" cy="442851"/>
          </a:xfrm>
          <a:custGeom>
            <a:avLst/>
            <a:gdLst/>
            <a:ahLst/>
            <a:cxnLst/>
            <a:rect l="l" t="t" r="r" b="b"/>
            <a:pathLst>
              <a:path w="5929" h="5947" extrusionOk="0">
                <a:moveTo>
                  <a:pt x="4679" y="0"/>
                </a:moveTo>
                <a:lnTo>
                  <a:pt x="4567" y="19"/>
                </a:lnTo>
                <a:lnTo>
                  <a:pt x="4474" y="37"/>
                </a:lnTo>
                <a:lnTo>
                  <a:pt x="4381" y="93"/>
                </a:lnTo>
                <a:lnTo>
                  <a:pt x="4288" y="168"/>
                </a:lnTo>
                <a:lnTo>
                  <a:pt x="3747" y="690"/>
                </a:lnTo>
                <a:lnTo>
                  <a:pt x="3729" y="746"/>
                </a:lnTo>
                <a:lnTo>
                  <a:pt x="3710" y="802"/>
                </a:lnTo>
                <a:lnTo>
                  <a:pt x="3729" y="857"/>
                </a:lnTo>
                <a:lnTo>
                  <a:pt x="3747" y="895"/>
                </a:lnTo>
                <a:lnTo>
                  <a:pt x="5033" y="2181"/>
                </a:lnTo>
                <a:lnTo>
                  <a:pt x="5089" y="2218"/>
                </a:lnTo>
                <a:lnTo>
                  <a:pt x="5182" y="2218"/>
                </a:lnTo>
                <a:lnTo>
                  <a:pt x="5238" y="2181"/>
                </a:lnTo>
                <a:lnTo>
                  <a:pt x="5779" y="1640"/>
                </a:lnTo>
                <a:lnTo>
                  <a:pt x="5835" y="1566"/>
                </a:lnTo>
                <a:lnTo>
                  <a:pt x="5891" y="1473"/>
                </a:lnTo>
                <a:lnTo>
                  <a:pt x="5928" y="1361"/>
                </a:lnTo>
                <a:lnTo>
                  <a:pt x="5928" y="1249"/>
                </a:lnTo>
                <a:lnTo>
                  <a:pt x="5928" y="1156"/>
                </a:lnTo>
                <a:lnTo>
                  <a:pt x="5891" y="1044"/>
                </a:lnTo>
                <a:lnTo>
                  <a:pt x="5835" y="951"/>
                </a:lnTo>
                <a:lnTo>
                  <a:pt x="5779" y="857"/>
                </a:lnTo>
                <a:lnTo>
                  <a:pt x="5071" y="168"/>
                </a:lnTo>
                <a:lnTo>
                  <a:pt x="4977" y="93"/>
                </a:lnTo>
                <a:lnTo>
                  <a:pt x="4884" y="37"/>
                </a:lnTo>
                <a:lnTo>
                  <a:pt x="4791" y="19"/>
                </a:lnTo>
                <a:lnTo>
                  <a:pt x="4679" y="0"/>
                </a:lnTo>
                <a:close/>
                <a:moveTo>
                  <a:pt x="3393" y="1883"/>
                </a:moveTo>
                <a:lnTo>
                  <a:pt x="3449" y="1920"/>
                </a:lnTo>
                <a:lnTo>
                  <a:pt x="3486" y="1976"/>
                </a:lnTo>
                <a:lnTo>
                  <a:pt x="3505" y="2050"/>
                </a:lnTo>
                <a:lnTo>
                  <a:pt x="3486" y="2106"/>
                </a:lnTo>
                <a:lnTo>
                  <a:pt x="3449" y="2162"/>
                </a:lnTo>
                <a:lnTo>
                  <a:pt x="1660" y="3952"/>
                </a:lnTo>
                <a:lnTo>
                  <a:pt x="1604" y="3970"/>
                </a:lnTo>
                <a:lnTo>
                  <a:pt x="1548" y="3989"/>
                </a:lnTo>
                <a:lnTo>
                  <a:pt x="1492" y="3970"/>
                </a:lnTo>
                <a:lnTo>
                  <a:pt x="1436" y="3952"/>
                </a:lnTo>
                <a:lnTo>
                  <a:pt x="1399" y="3896"/>
                </a:lnTo>
                <a:lnTo>
                  <a:pt x="1380" y="3821"/>
                </a:lnTo>
                <a:lnTo>
                  <a:pt x="1399" y="3765"/>
                </a:lnTo>
                <a:lnTo>
                  <a:pt x="1436" y="3709"/>
                </a:lnTo>
                <a:lnTo>
                  <a:pt x="3225" y="1920"/>
                </a:lnTo>
                <a:lnTo>
                  <a:pt x="3281" y="1883"/>
                </a:lnTo>
                <a:close/>
                <a:moveTo>
                  <a:pt x="1007" y="4362"/>
                </a:moveTo>
                <a:lnTo>
                  <a:pt x="1007" y="4921"/>
                </a:lnTo>
                <a:lnTo>
                  <a:pt x="1566" y="4921"/>
                </a:lnTo>
                <a:lnTo>
                  <a:pt x="1566" y="5331"/>
                </a:lnTo>
                <a:lnTo>
                  <a:pt x="821" y="5462"/>
                </a:lnTo>
                <a:lnTo>
                  <a:pt x="467" y="5107"/>
                </a:lnTo>
                <a:lnTo>
                  <a:pt x="597" y="4362"/>
                </a:lnTo>
                <a:close/>
                <a:moveTo>
                  <a:pt x="3337" y="1118"/>
                </a:moveTo>
                <a:lnTo>
                  <a:pt x="3300" y="1156"/>
                </a:lnTo>
                <a:lnTo>
                  <a:pt x="243" y="4213"/>
                </a:lnTo>
                <a:lnTo>
                  <a:pt x="1" y="5611"/>
                </a:lnTo>
                <a:lnTo>
                  <a:pt x="1" y="5685"/>
                </a:lnTo>
                <a:lnTo>
                  <a:pt x="1" y="5741"/>
                </a:lnTo>
                <a:lnTo>
                  <a:pt x="38" y="5816"/>
                </a:lnTo>
                <a:lnTo>
                  <a:pt x="75" y="5853"/>
                </a:lnTo>
                <a:lnTo>
                  <a:pt x="131" y="5890"/>
                </a:lnTo>
                <a:lnTo>
                  <a:pt x="187" y="5928"/>
                </a:lnTo>
                <a:lnTo>
                  <a:pt x="243" y="5946"/>
                </a:lnTo>
                <a:lnTo>
                  <a:pt x="317" y="5928"/>
                </a:lnTo>
                <a:lnTo>
                  <a:pt x="1734" y="5685"/>
                </a:lnTo>
                <a:lnTo>
                  <a:pt x="4772" y="2647"/>
                </a:lnTo>
                <a:lnTo>
                  <a:pt x="4810" y="2591"/>
                </a:lnTo>
                <a:lnTo>
                  <a:pt x="4810" y="2535"/>
                </a:lnTo>
                <a:lnTo>
                  <a:pt x="4810" y="2498"/>
                </a:lnTo>
                <a:lnTo>
                  <a:pt x="4772" y="2442"/>
                </a:lnTo>
                <a:lnTo>
                  <a:pt x="3486" y="1156"/>
                </a:lnTo>
                <a:lnTo>
                  <a:pt x="3449" y="1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909235-DB69-44D2-A204-2B093CDCD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4738" y="-164175"/>
            <a:ext cx="1801376" cy="18013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670" y="-342460"/>
            <a:ext cx="2135452" cy="2135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13" y="2669241"/>
            <a:ext cx="1455852" cy="14558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43922" y="125280"/>
            <a:ext cx="4572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ru-RU" b="1" dirty="0"/>
              <a:t>Вы участвуете в акции и у вас возникает конфликтная ситуация с организаторами, вы хотите отказаться от участия, но вам не позволяют это сделать.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156" y="3988292"/>
            <a:ext cx="4572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5. После мероприятия вы попросили внести запись в электронную волонтерскую книжку, вам предложили в качестве альтернативы запись в бумажную книжку.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2198" y="1962045"/>
            <a:ext cx="4572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3. Вас пригласили волонтером на патриотический </a:t>
            </a:r>
            <a:r>
              <a:rPr lang="ru-RU" b="1" dirty="0" err="1"/>
              <a:t>квест</a:t>
            </a:r>
            <a:r>
              <a:rPr lang="ru-RU" b="1" dirty="0"/>
              <a:t>, ваш коллега получил травму, и вы не можете найти медицинского сотрудника.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1431" y="2745428"/>
            <a:ext cx="4572000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4. Вам предложили участие в мероприятии с функционалом сопровождения гостей, но вы узнаете, что есть свободная вакансия по </a:t>
            </a:r>
            <a:r>
              <a:rPr lang="ru-RU" b="1" dirty="0" err="1"/>
              <a:t>поднаправлению</a:t>
            </a:r>
            <a:r>
              <a:rPr lang="ru-RU" b="1" dirty="0"/>
              <a:t> "медиа" и вы хотите сменить деятельность. Организатор против.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50298" y="1155208"/>
            <a:ext cx="4572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2. Вы планируете принять участие в обучении пожилых людей компьютерной грамотности, предварительно вам предложили принять участие в инструктаже.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57" y="2981220"/>
            <a:ext cx="3081074" cy="30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50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17572" y="136882"/>
            <a:ext cx="5275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Сейчас мы узнаем, что тобой движет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4400" y="143106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Оцени степень своего согласия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 утверждениями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4-х балльной шкале, где: </a:t>
            </a:r>
          </a:p>
          <a:p>
            <a:pPr algn="ctr"/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4 - совершенно согласен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3 - скорее согласен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2 - скорее не согласен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1 - не согласен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739" y="-338524"/>
            <a:ext cx="2151142" cy="2151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25" y="2831864"/>
            <a:ext cx="1134923" cy="1134923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16" y="3719511"/>
            <a:ext cx="2028817" cy="202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65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540403" y="1698239"/>
            <a:ext cx="4063194" cy="12760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/>
              <a:t>МОТИВАЦИЯ</a:t>
            </a:r>
            <a:endParaRPr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90" y="3164162"/>
            <a:ext cx="2268402" cy="2268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40" y="2571750"/>
            <a:ext cx="2029458" cy="2029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38" y="-301216"/>
            <a:ext cx="2478088" cy="2478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05" y="3538704"/>
            <a:ext cx="1655067" cy="1655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82" y="233398"/>
            <a:ext cx="2268401" cy="22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81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78"/>
          <a:stretch/>
        </p:blipFill>
        <p:spPr>
          <a:xfrm>
            <a:off x="0" y="0"/>
            <a:ext cx="4065462" cy="51311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"/>
          <a:stretch/>
        </p:blipFill>
        <p:spPr>
          <a:xfrm>
            <a:off x="4756196" y="-1"/>
            <a:ext cx="4315442" cy="51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27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07629671"/>
              </p:ext>
            </p:extLst>
          </p:nvPr>
        </p:nvGraphicFramePr>
        <p:xfrm>
          <a:off x="1376593" y="473646"/>
          <a:ext cx="7002532" cy="4118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25" y="2831864"/>
            <a:ext cx="1134923" cy="1134923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6" y="3467662"/>
            <a:ext cx="2249757" cy="22497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FE766-9A12-44BB-A535-B830177D31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5813" y="-189291"/>
            <a:ext cx="1801376" cy="18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64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833473" y="2501799"/>
            <a:ext cx="3573222" cy="12760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/>
              <a:t>Стань частью огромной команды волонтеров!</a:t>
            </a:r>
            <a:endParaRPr sz="3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9" t="12109" r="16873"/>
          <a:stretch/>
        </p:blipFill>
        <p:spPr>
          <a:xfrm>
            <a:off x="6028559" y="2309360"/>
            <a:ext cx="1914652" cy="182222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t="-9464" r="9701" b="-11903"/>
          <a:stretch/>
        </p:blipFill>
        <p:spPr>
          <a:xfrm>
            <a:off x="2535934" y="3572081"/>
            <a:ext cx="1667676" cy="166434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r="21890"/>
          <a:stretch/>
        </p:blipFill>
        <p:spPr>
          <a:xfrm>
            <a:off x="5270560" y="76175"/>
            <a:ext cx="1624869" cy="1669871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2" t="2679" r="10896" b="11248"/>
          <a:stretch/>
        </p:blipFill>
        <p:spPr>
          <a:xfrm>
            <a:off x="1977324" y="134857"/>
            <a:ext cx="1712298" cy="155250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7" t="15220" r="13236"/>
          <a:stretch/>
        </p:blipFill>
        <p:spPr>
          <a:xfrm>
            <a:off x="1517106" y="2169990"/>
            <a:ext cx="1598337" cy="15580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9673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Признаки волонтерской деятельности</a:t>
            </a:r>
            <a:endParaRPr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3052385" y="418063"/>
            <a:ext cx="5507761" cy="4390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>
                <a:latin typeface="+mj-lt"/>
              </a:rPr>
              <a:t>Создание пользы для общества за пределами круга семьи – волонтер выходит за рамки своих повседневных обязанностей;</a:t>
            </a:r>
          </a:p>
          <a:p>
            <a:pPr marL="342900" indent="-342900">
              <a:buFontTx/>
              <a:buChar char="-"/>
            </a:pPr>
            <a:endParaRPr lang="ru-RU" sz="1600" b="1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20" y="-207991"/>
            <a:ext cx="2039308" cy="20393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79" y="2302274"/>
            <a:ext cx="1655067" cy="16550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06" y="2356184"/>
            <a:ext cx="1944516" cy="19445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22" y="3470412"/>
            <a:ext cx="2309024" cy="2309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8198" y="3291978"/>
            <a:ext cx="6011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A6BCC9"/>
              </a:buClr>
              <a:buSzPts val="2000"/>
              <a:buFontTx/>
              <a:buChar char="-"/>
            </a:pPr>
            <a:r>
              <a:rPr lang="ru-RU" sz="1800" b="1" dirty="0" err="1">
                <a:solidFill>
                  <a:srgbClr val="4A5C65"/>
                </a:solidFill>
                <a:latin typeface="+mj-lt"/>
                <a:sym typeface="Lato Light"/>
              </a:rPr>
              <a:t>Волонтерство</a:t>
            </a:r>
            <a:r>
              <a:rPr lang="ru-RU" sz="1800" b="1" dirty="0">
                <a:solidFill>
                  <a:srgbClr val="4A5C65"/>
                </a:solidFill>
                <a:latin typeface="+mj-lt"/>
                <a:sym typeface="Lato Light"/>
              </a:rPr>
              <a:t> преимущественно организованная деятельность, но можно действовать без регистрации в какой-либо организации.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75" y="2356184"/>
            <a:ext cx="5539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A6BCC9"/>
              </a:buClr>
              <a:buSzPts val="2000"/>
              <a:buFontTx/>
              <a:buChar char="-"/>
            </a:pPr>
            <a:r>
              <a:rPr lang="ru-RU" sz="1800" b="1" dirty="0">
                <a:solidFill>
                  <a:srgbClr val="4A5C65"/>
                </a:solidFill>
                <a:sym typeface="Lato Light"/>
              </a:rPr>
              <a:t>Поощрение за волонтерскую деятельность носит нематериальный характер, но могут компенсироваться личные затраты;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03033" y="1728655"/>
            <a:ext cx="5719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A6BCC9"/>
              </a:buClr>
              <a:buSzPts val="2000"/>
              <a:buFontTx/>
              <a:buChar char="-"/>
            </a:pPr>
            <a:r>
              <a:rPr lang="ru-RU" sz="1800" b="1" dirty="0">
                <a:solidFill>
                  <a:srgbClr val="4A5C65"/>
                </a:solidFill>
                <a:sym typeface="Lato Light"/>
              </a:rPr>
              <a:t>Помощь оказывается добровольно без внешнего принуждения;</a:t>
            </a:r>
          </a:p>
        </p:txBody>
      </p:sp>
      <p:sp>
        <p:nvSpPr>
          <p:cNvPr id="13" name="Солнце 12"/>
          <p:cNvSpPr/>
          <p:nvPr/>
        </p:nvSpPr>
        <p:spPr>
          <a:xfrm>
            <a:off x="3071717" y="633229"/>
            <a:ext cx="237520" cy="23007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2758949" y="1792482"/>
            <a:ext cx="237520" cy="23007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2350340" y="2458846"/>
            <a:ext cx="237520" cy="23007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лнце 18"/>
          <p:cNvSpPr/>
          <p:nvPr/>
        </p:nvSpPr>
        <p:spPr>
          <a:xfrm>
            <a:off x="1205040" y="3430761"/>
            <a:ext cx="237520" cy="23007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573222" cy="12760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/>
              <a:t>Как стать волонтером?</a:t>
            </a:r>
            <a:endParaRPr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58" y="-497919"/>
            <a:ext cx="2999718" cy="2999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6" y="3644547"/>
            <a:ext cx="1655067" cy="1655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56" y="3380924"/>
            <a:ext cx="2135452" cy="21354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12" y="2266987"/>
            <a:ext cx="2405006" cy="2405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82" y="233398"/>
            <a:ext cx="2268401" cy="22684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4800" dirty="0" err="1"/>
              <a:t>Волонтёрству</a:t>
            </a:r>
            <a:r>
              <a:rPr lang="ru-RU" sz="4800" dirty="0"/>
              <a:t> возраст не помеха</a:t>
            </a:r>
            <a:r>
              <a:rPr lang="ru-RU" dirty="0"/>
              <a:t>!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20" y="510375"/>
            <a:ext cx="1073223" cy="1073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72" y="3703931"/>
            <a:ext cx="2000577" cy="20005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82" y="-264049"/>
            <a:ext cx="849288" cy="8492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8FCC51-E885-440E-9E94-C40610EF8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8460" y="3441611"/>
            <a:ext cx="1801376" cy="18013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1351982" y="3151866"/>
            <a:ext cx="6219223" cy="12663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800" b="1" dirty="0"/>
              <a:t>Серебряные волонтеры </a:t>
            </a:r>
            <a:r>
              <a:rPr lang="ru-RU" sz="1800" dirty="0"/>
              <a:t>– добровольцы старшего поколения + </a:t>
            </a:r>
            <a:r>
              <a:rPr lang="ru-RU" sz="1800" dirty="0" smtClean="0"/>
              <a:t>55, </a:t>
            </a:r>
            <a:r>
              <a:rPr lang="ru-RU" sz="1800" dirty="0"/>
              <a:t>которые безвозмездно участвуют в деятельности, направленной на решение актуальных проблем общества</a:t>
            </a:r>
            <a:br>
              <a:rPr lang="ru-RU" sz="1800" dirty="0"/>
            </a:br>
            <a:endParaRPr sz="1800" dirty="0"/>
          </a:p>
        </p:txBody>
      </p:sp>
      <p:sp>
        <p:nvSpPr>
          <p:cNvPr id="442" name="Google Shape;442;p21"/>
          <p:cNvSpPr/>
          <p:nvPr/>
        </p:nvSpPr>
        <p:spPr>
          <a:xfrm rot="2697328">
            <a:off x="2833513" y="474856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442;p21"/>
          <p:cNvSpPr/>
          <p:nvPr/>
        </p:nvSpPr>
        <p:spPr>
          <a:xfrm rot="2697328">
            <a:off x="3002779" y="1500637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442;p21"/>
          <p:cNvSpPr/>
          <p:nvPr/>
        </p:nvSpPr>
        <p:spPr>
          <a:xfrm rot="2697328">
            <a:off x="1357341" y="1030595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442;p21"/>
          <p:cNvSpPr/>
          <p:nvPr/>
        </p:nvSpPr>
        <p:spPr>
          <a:xfrm rot="2697328">
            <a:off x="959216" y="3074699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3242625" y="506872"/>
            <a:ext cx="437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FFFFFF"/>
                </a:solidFill>
                <a:latin typeface="Roboto Slab Light"/>
                <a:ea typeface="Roboto Slab Light"/>
                <a:sym typeface="Roboto Slab Light"/>
              </a:rPr>
              <a:t>Школьники – волонтеры </a:t>
            </a:r>
            <a:r>
              <a:rPr lang="ru-RU" sz="1800" dirty="0">
                <a:solidFill>
                  <a:srgbClr val="FFFFFF"/>
                </a:solidFill>
                <a:latin typeface="Roboto Slab Light"/>
                <a:ea typeface="Roboto Slab Light"/>
                <a:sym typeface="Roboto Slab Light"/>
              </a:rPr>
              <a:t>до 18 лет.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6453" y="1043464"/>
            <a:ext cx="6645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FFFF"/>
                </a:solidFill>
                <a:latin typeface="Roboto Slab Light"/>
                <a:ea typeface="Roboto Slab Light"/>
                <a:sym typeface="Roboto Slab Light"/>
              </a:rPr>
              <a:t>Волонтеры – студенты </a:t>
            </a:r>
            <a:r>
              <a:rPr lang="ru-RU" sz="1800" dirty="0">
                <a:solidFill>
                  <a:srgbClr val="FFFFFF"/>
                </a:solidFill>
                <a:latin typeface="Roboto Slab Light"/>
                <a:ea typeface="Roboto Slab Light"/>
                <a:sym typeface="Roboto Slab Light"/>
              </a:rPr>
              <a:t>– обучающиеся </a:t>
            </a:r>
            <a:r>
              <a:rPr lang="ru-RU" sz="1800" dirty="0" err="1">
                <a:solidFill>
                  <a:srgbClr val="FFFFFF"/>
                </a:solidFill>
                <a:latin typeface="Roboto Slab Light"/>
                <a:ea typeface="Roboto Slab Light"/>
                <a:sym typeface="Roboto Slab Light"/>
              </a:rPr>
              <a:t>ссузов</a:t>
            </a:r>
            <a:r>
              <a:rPr lang="ru-RU" sz="1800" dirty="0">
                <a:solidFill>
                  <a:srgbClr val="FFFFFF"/>
                </a:solidFill>
                <a:latin typeface="Roboto Slab Light"/>
                <a:ea typeface="Roboto Slab Light"/>
                <a:sym typeface="Roboto Slab Light"/>
              </a:rPr>
              <a:t> и вузов.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37553" y="1543667"/>
            <a:ext cx="66531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solidFill>
                  <a:srgbClr val="FFFFFF"/>
                </a:solidFill>
                <a:latin typeface="Roboto Slab Light"/>
                <a:ea typeface="Roboto Slab Light"/>
                <a:sym typeface="Roboto Slab Light"/>
              </a:rPr>
              <a:t>	</a:t>
            </a:r>
            <a:r>
              <a:rPr lang="ru-RU" sz="1800" b="1" dirty="0">
                <a:solidFill>
                  <a:srgbClr val="FFFFFF"/>
                </a:solidFill>
                <a:latin typeface="Roboto Slab Light"/>
                <a:ea typeface="Roboto Slab Light"/>
                <a:sym typeface="Roboto Slab Light"/>
              </a:rPr>
              <a:t>Корпоративные волонтеры </a:t>
            </a:r>
            <a:r>
              <a:rPr lang="ru-RU" sz="1800" dirty="0">
                <a:solidFill>
                  <a:srgbClr val="FFFFFF"/>
                </a:solidFill>
                <a:latin typeface="Roboto Slab Light"/>
                <a:ea typeface="Roboto Slab Light"/>
                <a:sym typeface="Roboto Slab Light"/>
              </a:rPr>
              <a:t>– сотрудники компаний, которые занимаются в нерабочее время неоплачиваемой деятельностью в рамках волонтерских проектов, осуществляемых при поддержке компаний. 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824" y="-351677"/>
            <a:ext cx="2135452" cy="213545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27" y="3449716"/>
            <a:ext cx="2405006" cy="24050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06" y="2645833"/>
            <a:ext cx="1475396" cy="14753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8" y="1345744"/>
            <a:ext cx="1571008" cy="1571008"/>
          </a:xfrm>
          <a:prstGeom prst="rect">
            <a:avLst/>
          </a:prstGeom>
        </p:spPr>
      </p:pic>
      <p:sp>
        <p:nvSpPr>
          <p:cNvPr id="31" name="Google Shape;1084;p43"/>
          <p:cNvSpPr/>
          <p:nvPr/>
        </p:nvSpPr>
        <p:spPr>
          <a:xfrm>
            <a:off x="382518" y="3998499"/>
            <a:ext cx="842037" cy="710086"/>
          </a:xfrm>
          <a:custGeom>
            <a:avLst/>
            <a:gdLst/>
            <a:ahLst/>
            <a:cxnLst/>
            <a:rect l="l" t="t" r="r" b="b"/>
            <a:pathLst>
              <a:path w="6674" h="5928" extrusionOk="0">
                <a:moveTo>
                  <a:pt x="2443" y="0"/>
                </a:moveTo>
                <a:lnTo>
                  <a:pt x="2275" y="37"/>
                </a:lnTo>
                <a:lnTo>
                  <a:pt x="2126" y="93"/>
                </a:lnTo>
                <a:lnTo>
                  <a:pt x="1995" y="187"/>
                </a:lnTo>
                <a:lnTo>
                  <a:pt x="1846" y="336"/>
                </a:lnTo>
                <a:lnTo>
                  <a:pt x="1753" y="503"/>
                </a:lnTo>
                <a:lnTo>
                  <a:pt x="1697" y="690"/>
                </a:lnTo>
                <a:lnTo>
                  <a:pt x="1660" y="876"/>
                </a:lnTo>
                <a:lnTo>
                  <a:pt x="1678" y="1063"/>
                </a:lnTo>
                <a:lnTo>
                  <a:pt x="1716" y="1249"/>
                </a:lnTo>
                <a:lnTo>
                  <a:pt x="1809" y="1417"/>
                </a:lnTo>
                <a:lnTo>
                  <a:pt x="1921" y="1566"/>
                </a:lnTo>
                <a:lnTo>
                  <a:pt x="3188" y="2889"/>
                </a:lnTo>
                <a:lnTo>
                  <a:pt x="3263" y="2945"/>
                </a:lnTo>
                <a:lnTo>
                  <a:pt x="3337" y="2964"/>
                </a:lnTo>
                <a:lnTo>
                  <a:pt x="3412" y="2945"/>
                </a:lnTo>
                <a:lnTo>
                  <a:pt x="3487" y="2889"/>
                </a:lnTo>
                <a:lnTo>
                  <a:pt x="4754" y="1566"/>
                </a:lnTo>
                <a:lnTo>
                  <a:pt x="4866" y="1417"/>
                </a:lnTo>
                <a:lnTo>
                  <a:pt x="4940" y="1249"/>
                </a:lnTo>
                <a:lnTo>
                  <a:pt x="4996" y="1063"/>
                </a:lnTo>
                <a:lnTo>
                  <a:pt x="5015" y="876"/>
                </a:lnTo>
                <a:lnTo>
                  <a:pt x="4978" y="690"/>
                </a:lnTo>
                <a:lnTo>
                  <a:pt x="4922" y="503"/>
                </a:lnTo>
                <a:lnTo>
                  <a:pt x="4810" y="336"/>
                </a:lnTo>
                <a:lnTo>
                  <a:pt x="4679" y="187"/>
                </a:lnTo>
                <a:lnTo>
                  <a:pt x="4549" y="93"/>
                </a:lnTo>
                <a:lnTo>
                  <a:pt x="4381" y="37"/>
                </a:lnTo>
                <a:lnTo>
                  <a:pt x="4232" y="0"/>
                </a:lnTo>
                <a:lnTo>
                  <a:pt x="4064" y="0"/>
                </a:lnTo>
                <a:lnTo>
                  <a:pt x="3897" y="19"/>
                </a:lnTo>
                <a:lnTo>
                  <a:pt x="3747" y="75"/>
                </a:lnTo>
                <a:lnTo>
                  <a:pt x="3598" y="168"/>
                </a:lnTo>
                <a:lnTo>
                  <a:pt x="3468" y="280"/>
                </a:lnTo>
                <a:lnTo>
                  <a:pt x="3337" y="429"/>
                </a:lnTo>
                <a:lnTo>
                  <a:pt x="3207" y="280"/>
                </a:lnTo>
                <a:lnTo>
                  <a:pt x="3076" y="168"/>
                </a:lnTo>
                <a:lnTo>
                  <a:pt x="2927" y="75"/>
                </a:lnTo>
                <a:lnTo>
                  <a:pt x="2778" y="19"/>
                </a:lnTo>
                <a:lnTo>
                  <a:pt x="2610" y="0"/>
                </a:lnTo>
                <a:close/>
                <a:moveTo>
                  <a:pt x="2219" y="3691"/>
                </a:moveTo>
                <a:lnTo>
                  <a:pt x="1995" y="3728"/>
                </a:lnTo>
                <a:lnTo>
                  <a:pt x="1772" y="3784"/>
                </a:lnTo>
                <a:lnTo>
                  <a:pt x="1548" y="3877"/>
                </a:lnTo>
                <a:lnTo>
                  <a:pt x="1362" y="4008"/>
                </a:lnTo>
                <a:lnTo>
                  <a:pt x="821" y="4436"/>
                </a:lnTo>
                <a:lnTo>
                  <a:pt x="187" y="4436"/>
                </a:lnTo>
                <a:lnTo>
                  <a:pt x="113" y="4455"/>
                </a:lnTo>
                <a:lnTo>
                  <a:pt x="57" y="4492"/>
                </a:lnTo>
                <a:lnTo>
                  <a:pt x="1" y="4548"/>
                </a:lnTo>
                <a:lnTo>
                  <a:pt x="1" y="4623"/>
                </a:lnTo>
                <a:lnTo>
                  <a:pt x="1" y="5741"/>
                </a:lnTo>
                <a:lnTo>
                  <a:pt x="1" y="5816"/>
                </a:lnTo>
                <a:lnTo>
                  <a:pt x="57" y="5872"/>
                </a:lnTo>
                <a:lnTo>
                  <a:pt x="113" y="5909"/>
                </a:lnTo>
                <a:lnTo>
                  <a:pt x="187" y="5928"/>
                </a:lnTo>
                <a:lnTo>
                  <a:pt x="4325" y="5928"/>
                </a:lnTo>
                <a:lnTo>
                  <a:pt x="4437" y="5909"/>
                </a:lnTo>
                <a:lnTo>
                  <a:pt x="4568" y="5890"/>
                </a:lnTo>
                <a:lnTo>
                  <a:pt x="4679" y="5834"/>
                </a:lnTo>
                <a:lnTo>
                  <a:pt x="4791" y="5760"/>
                </a:lnTo>
                <a:lnTo>
                  <a:pt x="6543" y="4362"/>
                </a:lnTo>
                <a:lnTo>
                  <a:pt x="6599" y="4306"/>
                </a:lnTo>
                <a:lnTo>
                  <a:pt x="6637" y="4231"/>
                </a:lnTo>
                <a:lnTo>
                  <a:pt x="6674" y="4157"/>
                </a:lnTo>
                <a:lnTo>
                  <a:pt x="6674" y="4082"/>
                </a:lnTo>
                <a:lnTo>
                  <a:pt x="6674" y="4008"/>
                </a:lnTo>
                <a:lnTo>
                  <a:pt x="6655" y="3933"/>
                </a:lnTo>
                <a:lnTo>
                  <a:pt x="6618" y="3859"/>
                </a:lnTo>
                <a:lnTo>
                  <a:pt x="6543" y="3784"/>
                </a:lnTo>
                <a:lnTo>
                  <a:pt x="6506" y="3747"/>
                </a:lnTo>
                <a:lnTo>
                  <a:pt x="6432" y="3728"/>
                </a:lnTo>
                <a:lnTo>
                  <a:pt x="6376" y="3709"/>
                </a:lnTo>
                <a:lnTo>
                  <a:pt x="6301" y="3709"/>
                </a:lnTo>
                <a:lnTo>
                  <a:pt x="6171" y="3728"/>
                </a:lnTo>
                <a:lnTo>
                  <a:pt x="6115" y="3747"/>
                </a:lnTo>
                <a:lnTo>
                  <a:pt x="6059" y="3784"/>
                </a:lnTo>
                <a:lnTo>
                  <a:pt x="4978" y="4641"/>
                </a:lnTo>
                <a:lnTo>
                  <a:pt x="4885" y="4716"/>
                </a:lnTo>
                <a:lnTo>
                  <a:pt x="4773" y="4772"/>
                </a:lnTo>
                <a:lnTo>
                  <a:pt x="4642" y="4809"/>
                </a:lnTo>
                <a:lnTo>
                  <a:pt x="3095" y="4809"/>
                </a:lnTo>
                <a:lnTo>
                  <a:pt x="3039" y="4772"/>
                </a:lnTo>
                <a:lnTo>
                  <a:pt x="2983" y="4716"/>
                </a:lnTo>
                <a:lnTo>
                  <a:pt x="2965" y="4660"/>
                </a:lnTo>
                <a:lnTo>
                  <a:pt x="2965" y="4586"/>
                </a:lnTo>
                <a:lnTo>
                  <a:pt x="3002" y="4511"/>
                </a:lnTo>
                <a:lnTo>
                  <a:pt x="3076" y="4455"/>
                </a:lnTo>
                <a:lnTo>
                  <a:pt x="3151" y="4436"/>
                </a:lnTo>
                <a:lnTo>
                  <a:pt x="4120" y="4436"/>
                </a:lnTo>
                <a:lnTo>
                  <a:pt x="4195" y="4418"/>
                </a:lnTo>
                <a:lnTo>
                  <a:pt x="4307" y="4362"/>
                </a:lnTo>
                <a:lnTo>
                  <a:pt x="4363" y="4306"/>
                </a:lnTo>
                <a:lnTo>
                  <a:pt x="4400" y="4250"/>
                </a:lnTo>
                <a:lnTo>
                  <a:pt x="4419" y="4194"/>
                </a:lnTo>
                <a:lnTo>
                  <a:pt x="4437" y="4138"/>
                </a:lnTo>
                <a:lnTo>
                  <a:pt x="4456" y="4045"/>
                </a:lnTo>
                <a:lnTo>
                  <a:pt x="4437" y="3970"/>
                </a:lnTo>
                <a:lnTo>
                  <a:pt x="4400" y="3896"/>
                </a:lnTo>
                <a:lnTo>
                  <a:pt x="4363" y="3821"/>
                </a:lnTo>
                <a:lnTo>
                  <a:pt x="4307" y="3784"/>
                </a:lnTo>
                <a:lnTo>
                  <a:pt x="4232" y="3728"/>
                </a:lnTo>
                <a:lnTo>
                  <a:pt x="4158" y="3709"/>
                </a:lnTo>
                <a:lnTo>
                  <a:pt x="4083" y="36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0" y="585788"/>
            <a:ext cx="2382037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Личная книжка волонтёра</a:t>
            </a:r>
            <a:endParaRPr dirty="0"/>
          </a:p>
        </p:txBody>
      </p:sp>
      <p:sp>
        <p:nvSpPr>
          <p:cNvPr id="468" name="Google Shape;468;p24"/>
          <p:cNvSpPr txBox="1">
            <a:spLocks noGrp="1"/>
          </p:cNvSpPr>
          <p:nvPr>
            <p:ph type="body" idx="1"/>
          </p:nvPr>
        </p:nvSpPr>
        <p:spPr>
          <a:xfrm>
            <a:off x="2205731" y="838511"/>
            <a:ext cx="5135325" cy="20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buNone/>
            </a:pPr>
            <a:r>
              <a:rPr lang="ru-RU" sz="1800" b="1" u="sng" dirty="0"/>
              <a:t>Что нужно сделать, </a:t>
            </a:r>
            <a:br>
              <a:rPr lang="ru-RU" sz="1800" b="1" u="sng" dirty="0"/>
            </a:br>
            <a:r>
              <a:rPr lang="ru-RU" sz="1800" b="1" u="sng" dirty="0"/>
              <a:t>чтобы получить книжку?</a:t>
            </a:r>
          </a:p>
          <a:p>
            <a:pPr marL="101600" indent="0" algn="ctr">
              <a:buNone/>
            </a:pPr>
            <a:r>
              <a:rPr lang="ru-RU" sz="1800" dirty="0"/>
              <a:t>· зарегистрироваться на сайте https://добровольцыроссии.рф</a:t>
            </a:r>
          </a:p>
          <a:p>
            <a:pPr marL="101600" indent="0" algn="ctr">
              <a:buNone/>
            </a:pPr>
            <a:r>
              <a:rPr lang="ru-RU" sz="1800" dirty="0"/>
              <a:t>(так у вас автоматически появляется электронная личная книжка волонтера);</a:t>
            </a:r>
          </a:p>
          <a:p>
            <a:pPr marL="101600" indent="0" algn="ctr">
              <a:buNone/>
            </a:pPr>
            <a:r>
              <a:rPr lang="ru-RU" sz="1800" dirty="0"/>
              <a:t>· предоставить фотографию 3*4 руководителю волонтерского центра и сообщить ему свои ФИО, дату рождения и ID, полученный при регистрации на сайте </a:t>
            </a:r>
          </a:p>
          <a:p>
            <a:pPr marL="101600" indent="0" algn="ctr">
              <a:buNone/>
            </a:pPr>
            <a:r>
              <a:rPr lang="ru-RU" sz="1800" dirty="0"/>
              <a:t>(эта информация необходима для оформления бумажного носителя личной книжки волонтера)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25" y="374934"/>
            <a:ext cx="2034020" cy="2034020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97" y="3810944"/>
            <a:ext cx="1892543" cy="18925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81" y="2710308"/>
            <a:ext cx="1347145" cy="13471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1E1AD9-EF94-42DE-987F-640E0CC39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3782" y="-62177"/>
            <a:ext cx="1801376" cy="18013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573222" cy="12760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3200" b="1" dirty="0"/>
              <a:t>Основные направления </a:t>
            </a:r>
            <a:r>
              <a:rPr lang="ru-RU" sz="3200" b="1" dirty="0" err="1"/>
              <a:t>волонтерства</a:t>
            </a:r>
            <a:endParaRPr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58" y="-497919"/>
            <a:ext cx="2999718" cy="2999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6" y="3644547"/>
            <a:ext cx="1655067" cy="1655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56" y="3380924"/>
            <a:ext cx="2135452" cy="21354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12" y="2266987"/>
            <a:ext cx="2405006" cy="2405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82" y="233398"/>
            <a:ext cx="2268401" cy="22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2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5318" y="418063"/>
            <a:ext cx="5743175" cy="2941449"/>
          </a:xfrm>
        </p:spPr>
        <p:txBody>
          <a:bodyPr/>
          <a:lstStyle/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pPr marL="101600" indent="0" algn="ctr">
              <a:buNone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ВОЛОНТЕРСТВО ПОБЕДЫ</a:t>
            </a:r>
          </a:p>
          <a:p>
            <a:pPr marL="10160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Добровольческая деятельность, направленная на гражданско-патриотическое воспитание и сохранение исторической̆ памяти. Основными направлениями работы являются: благоустройство памятных мест, помощь ветеранам и взаимодействие с ветеранскими организациями; проведение Всероссийских акций и Парадов Победы в городах России.</a:t>
            </a: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809065" y="263137"/>
            <a:ext cx="1065703" cy="105254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66684" y="3024561"/>
            <a:ext cx="593154" cy="66990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5670" y="4473325"/>
            <a:ext cx="763096" cy="6701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644" y="-434035"/>
            <a:ext cx="4645643" cy="46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66104"/>
      </p:ext>
    </p:extLst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601</Words>
  <Application>Microsoft Office PowerPoint</Application>
  <PresentationFormat>Экран (16:9)</PresentationFormat>
  <Paragraphs>84</Paragraphs>
  <Slides>27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Roboto Slab Light</vt:lpstr>
      <vt:lpstr>Montserrat</vt:lpstr>
      <vt:lpstr>Lato Light</vt:lpstr>
      <vt:lpstr>Arial</vt:lpstr>
      <vt:lpstr>Kent template</vt:lpstr>
      <vt:lpstr>Основы добровольчества</vt:lpstr>
      <vt:lpstr>Определение волонтерской деятельности</vt:lpstr>
      <vt:lpstr>Признаки волонтерской деятельности</vt:lpstr>
      <vt:lpstr>Как стать волонтером?</vt:lpstr>
      <vt:lpstr>Презентация PowerPoint</vt:lpstr>
      <vt:lpstr>Серебряные волонтеры – добровольцы старшего поколения + 55, которые безвозмездно участвуют в деятельности, направленной на решение актуальных проблем общества </vt:lpstr>
      <vt:lpstr>Личная книжка волонтёра</vt:lpstr>
      <vt:lpstr>Основные направления волонтерства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Повторим эмблемы  направлений и их обозначение</vt:lpstr>
      <vt:lpstr>Правовые  основы добровольчества РФ</vt:lpstr>
      <vt:lpstr>Презентация PowerPoint</vt:lpstr>
      <vt:lpstr>Презентация PowerPoint</vt:lpstr>
      <vt:lpstr>Презентация PowerPoint</vt:lpstr>
      <vt:lpstr>МОТИВАЦИЯ</vt:lpstr>
      <vt:lpstr>Презентация PowerPoint</vt:lpstr>
      <vt:lpstr>Презентация PowerPoint</vt:lpstr>
      <vt:lpstr>Стань частью огромной команды волонтеров!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добровольческой деятельности</dc:title>
  <dc:creator>Бибикова Дарья Викторовна</dc:creator>
  <cp:lastModifiedBy>Ирина</cp:lastModifiedBy>
  <cp:revision>30</cp:revision>
  <dcterms:modified xsi:type="dcterms:W3CDTF">2019-11-13T11:03:40Z</dcterms:modified>
</cp:coreProperties>
</file>